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36" r:id="rId1"/>
  </p:sldMasterIdLst>
  <p:notesMasterIdLst>
    <p:notesMasterId r:id="rId26"/>
  </p:notesMasterIdLst>
  <p:sldIdLst>
    <p:sldId id="256" r:id="rId2"/>
    <p:sldId id="302" r:id="rId3"/>
    <p:sldId id="259" r:id="rId4"/>
    <p:sldId id="260" r:id="rId5"/>
    <p:sldId id="303" r:id="rId6"/>
    <p:sldId id="261" r:id="rId7"/>
    <p:sldId id="282" r:id="rId8"/>
    <p:sldId id="283" r:id="rId9"/>
    <p:sldId id="284" r:id="rId10"/>
    <p:sldId id="285" r:id="rId11"/>
    <p:sldId id="286" r:id="rId12"/>
    <p:sldId id="287" r:id="rId13"/>
    <p:sldId id="288" r:id="rId14"/>
    <p:sldId id="289" r:id="rId15"/>
    <p:sldId id="290" r:id="rId16"/>
    <p:sldId id="291" r:id="rId17"/>
    <p:sldId id="292" r:id="rId18"/>
    <p:sldId id="294" r:id="rId19"/>
    <p:sldId id="295" r:id="rId20"/>
    <p:sldId id="299" r:id="rId21"/>
    <p:sldId id="300" r:id="rId22"/>
    <p:sldId id="297" r:id="rId23"/>
    <p:sldId id="301"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948"/>
    <a:srgbClr val="003399"/>
    <a:srgbClr val="0000FF"/>
    <a:srgbClr val="0C30B4"/>
    <a:srgbClr val="130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5906" autoAdjust="0"/>
  </p:normalViewPr>
  <p:slideViewPr>
    <p:cSldViewPr snapToGrid="0">
      <p:cViewPr varScale="1">
        <p:scale>
          <a:sx n="83" d="100"/>
          <a:sy n="83" d="100"/>
        </p:scale>
        <p:origin x="614"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0"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en-US" sz="4400" b="0" strike="noStrike" spc="-1">
                <a:latin typeface="Arial"/>
              </a:rPr>
              <a:t>Click to move the slide</a:t>
            </a:r>
          </a:p>
        </p:txBody>
      </p:sp>
      <p:sp>
        <p:nvSpPr>
          <p:cNvPr id="331" name="PlaceHolder 2"/>
          <p:cNvSpPr>
            <a:spLocks noGrp="1"/>
          </p:cNvSpPr>
          <p:nvPr>
            <p:ph type="body"/>
          </p:nvPr>
        </p:nvSpPr>
        <p:spPr>
          <a:xfrm>
            <a:off x="756000" y="5078520"/>
            <a:ext cx="6047640" cy="4811040"/>
          </a:xfrm>
          <a:prstGeom prst="rect">
            <a:avLst/>
          </a:prstGeom>
        </p:spPr>
        <p:txBody>
          <a:bodyPr lIns="0" tIns="0" rIns="0" bIns="0">
            <a:noAutofit/>
          </a:bodyPr>
          <a:lstStyle/>
          <a:p>
            <a:r>
              <a:rPr lang="en-US" sz="2000" b="0" strike="noStrike" spc="-1">
                <a:latin typeface="Arial"/>
              </a:rPr>
              <a:t>Click to edit the notes' format</a:t>
            </a:r>
          </a:p>
        </p:txBody>
      </p:sp>
      <p:sp>
        <p:nvSpPr>
          <p:cNvPr id="332" name="PlaceHolder 3"/>
          <p:cNvSpPr>
            <a:spLocks noGrp="1"/>
          </p:cNvSpPr>
          <p:nvPr>
            <p:ph type="hdr"/>
          </p:nvPr>
        </p:nvSpPr>
        <p:spPr>
          <a:xfrm>
            <a:off x="0" y="0"/>
            <a:ext cx="3280680" cy="534240"/>
          </a:xfrm>
          <a:prstGeom prst="rect">
            <a:avLst/>
          </a:prstGeom>
        </p:spPr>
        <p:txBody>
          <a:bodyPr lIns="0" tIns="0" rIns="0" bIns="0">
            <a:noAutofit/>
          </a:bodyPr>
          <a:lstStyle/>
          <a:p>
            <a:r>
              <a:rPr lang="en-US" sz="1400" b="0" strike="noStrike" spc="-1">
                <a:latin typeface="Times New Roman"/>
              </a:rPr>
              <a:t>&lt;header&gt;</a:t>
            </a:r>
          </a:p>
        </p:txBody>
      </p:sp>
      <p:sp>
        <p:nvSpPr>
          <p:cNvPr id="333"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en-US" sz="1400" b="0" strike="noStrike" spc="-1">
                <a:latin typeface="Times New Roman"/>
              </a:rPr>
              <a:t>&lt;date/time&gt;</a:t>
            </a:r>
          </a:p>
        </p:txBody>
      </p:sp>
      <p:sp>
        <p:nvSpPr>
          <p:cNvPr id="334" name="PlaceHolder 5"/>
          <p:cNvSpPr>
            <a:spLocks noGrp="1"/>
          </p:cNvSpPr>
          <p:nvPr>
            <p:ph type="ftr"/>
          </p:nvPr>
        </p:nvSpPr>
        <p:spPr>
          <a:xfrm>
            <a:off x="0" y="10157400"/>
            <a:ext cx="3280680" cy="534240"/>
          </a:xfrm>
          <a:prstGeom prst="rect">
            <a:avLst/>
          </a:prstGeom>
        </p:spPr>
        <p:txBody>
          <a:bodyPr lIns="0" tIns="0" rIns="0" bIns="0" anchor="b">
            <a:noAutofit/>
          </a:bodyPr>
          <a:lstStyle/>
          <a:p>
            <a:r>
              <a:rPr lang="en-US" sz="1400" b="0" strike="noStrike" spc="-1">
                <a:latin typeface="Times New Roman"/>
              </a:rPr>
              <a:t>&lt;footer&gt;</a:t>
            </a:r>
          </a:p>
        </p:txBody>
      </p:sp>
      <p:sp>
        <p:nvSpPr>
          <p:cNvPr id="335"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D9E27B42-2309-4670-A77E-7C032FE14282}" type="slidenum">
              <a:rPr lang="en-US" sz="1400" b="0" strike="noStrike" spc="-1">
                <a:latin typeface="Times New Roman"/>
              </a:rPr>
              <a:t>‹#›</a:t>
            </a:fld>
            <a:endParaRPr lang="en-US" sz="1400" b="0" strike="noStrike" spc="-1">
              <a:latin typeface="Times New Roman"/>
            </a:endParaRPr>
          </a:p>
        </p:txBody>
      </p:sp>
    </p:spTree>
    <p:extLst>
      <p:ext uri="{BB962C8B-B14F-4D97-AF65-F5344CB8AC3E}">
        <p14:creationId xmlns:p14="http://schemas.microsoft.com/office/powerpoint/2010/main" val="2715304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1</a:t>
            </a:fld>
            <a:endParaRPr lang="en-US" sz="1400" b="0" strike="noStrike" spc="-1">
              <a:latin typeface="Times New Roman"/>
            </a:endParaRPr>
          </a:p>
        </p:txBody>
      </p:sp>
    </p:spTree>
    <p:extLst>
      <p:ext uri="{BB962C8B-B14F-4D97-AF65-F5344CB8AC3E}">
        <p14:creationId xmlns:p14="http://schemas.microsoft.com/office/powerpoint/2010/main" val="1636332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2</a:t>
            </a:fld>
            <a:endParaRPr lang="en-US" sz="1400" b="0" strike="noStrike" spc="-1">
              <a:latin typeface="Times New Roman"/>
            </a:endParaRPr>
          </a:p>
        </p:txBody>
      </p:sp>
    </p:spTree>
    <p:extLst>
      <p:ext uri="{BB962C8B-B14F-4D97-AF65-F5344CB8AC3E}">
        <p14:creationId xmlns:p14="http://schemas.microsoft.com/office/powerpoint/2010/main" val="3768487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3</a:t>
            </a:fld>
            <a:endParaRPr lang="en-US" sz="1400" b="0" strike="noStrike" spc="-1">
              <a:latin typeface="Times New Roman"/>
            </a:endParaRPr>
          </a:p>
        </p:txBody>
      </p:sp>
    </p:spTree>
    <p:extLst>
      <p:ext uri="{BB962C8B-B14F-4D97-AF65-F5344CB8AC3E}">
        <p14:creationId xmlns:p14="http://schemas.microsoft.com/office/powerpoint/2010/main" val="1018637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4</a:t>
            </a:fld>
            <a:endParaRPr lang="en-US" sz="1400" b="0" strike="noStrike" spc="-1">
              <a:latin typeface="Times New Roman"/>
            </a:endParaRPr>
          </a:p>
        </p:txBody>
      </p:sp>
    </p:spTree>
    <p:extLst>
      <p:ext uri="{BB962C8B-B14F-4D97-AF65-F5344CB8AC3E}">
        <p14:creationId xmlns:p14="http://schemas.microsoft.com/office/powerpoint/2010/main" val="361849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8</a:t>
            </a:fld>
            <a:endParaRPr lang="en-US" sz="1400" b="0" strike="noStrike" spc="-1">
              <a:latin typeface="Times New Roman"/>
            </a:endParaRPr>
          </a:p>
        </p:txBody>
      </p:sp>
    </p:spTree>
    <p:extLst>
      <p:ext uri="{BB962C8B-B14F-4D97-AF65-F5344CB8AC3E}">
        <p14:creationId xmlns:p14="http://schemas.microsoft.com/office/powerpoint/2010/main" val="2375229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l-GR" dirty="0"/>
              <a:t>Ανάμεσα στο </a:t>
            </a:r>
            <a:r>
              <a:rPr lang="en-GB" dirty="0"/>
              <a:t>handle </a:t>
            </a:r>
            <a:r>
              <a:rPr lang="el-GR" dirty="0"/>
              <a:t>έχει δύο κενά</a:t>
            </a:r>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9</a:t>
            </a:fld>
            <a:endParaRPr lang="en-US" sz="1400" b="0" strike="noStrike" spc="-1">
              <a:latin typeface="Times New Roman"/>
            </a:endParaRPr>
          </a:p>
        </p:txBody>
      </p:sp>
    </p:spTree>
    <p:extLst>
      <p:ext uri="{BB962C8B-B14F-4D97-AF65-F5344CB8AC3E}">
        <p14:creationId xmlns:p14="http://schemas.microsoft.com/office/powerpoint/2010/main" val="2803857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Cyber Security Engineers can then activate the under-attack mode inside CLOUDFLARE management console. In</a:t>
            </a:r>
          </a:p>
          <a:p>
            <a:r>
              <a:rPr lang="en-US" dirty="0"/>
              <a:t>under-attack mode, CLOUDFLARE obligates the user or the hacker to pass a JavaScript challenge. In case the user is a</a:t>
            </a:r>
          </a:p>
          <a:p>
            <a:r>
              <a:rPr lang="en-US" dirty="0"/>
              <a:t>legit one, they can access the site after a successful submission. On the other hand, when a non-human user tries to</a:t>
            </a:r>
          </a:p>
          <a:p>
            <a:r>
              <a:rPr lang="en-US" dirty="0"/>
              <a:t>access the site like a bot, or a web crawler then the access is prevented since a machine cannot pass the JavaScript test</a:t>
            </a:r>
          </a:p>
          <a:p>
            <a:r>
              <a:rPr lang="en-US" dirty="0"/>
              <a:t>generated from CLOUDFLARE. Thus, DOS attacks cannot reach the site with the JavaScript challenge in place and the</a:t>
            </a:r>
          </a:p>
          <a:p>
            <a:r>
              <a:rPr lang="en-US" dirty="0"/>
              <a:t>functionality of the website stays unchangeable. It is worth mentioning the fact that a slight increase was observable</a:t>
            </a:r>
          </a:p>
          <a:p>
            <a:r>
              <a:rPr lang="en-US" dirty="0"/>
              <a:t>in packet distribution time by pinging the site and watch the response times. When performed a DDOS attack an</a:t>
            </a:r>
          </a:p>
          <a:p>
            <a:r>
              <a:rPr lang="en-US" dirty="0"/>
              <a:t>increment from 10ms to 150ms is observed in time responses which lasted for 2 to 5 seconds approximately. This is</a:t>
            </a:r>
          </a:p>
          <a:p>
            <a:r>
              <a:rPr lang="en-US" dirty="0"/>
              <a:t>mainly because after a short time the CLOUDFLARE IDS recognized the unwanted connections and prevented them.</a:t>
            </a:r>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20</a:t>
            </a:fld>
            <a:endParaRPr lang="en-US" sz="1400" b="0" strike="noStrike" spc="-1">
              <a:latin typeface="Times New Roman"/>
            </a:endParaRPr>
          </a:p>
        </p:txBody>
      </p:sp>
    </p:spTree>
    <p:extLst>
      <p:ext uri="{BB962C8B-B14F-4D97-AF65-F5344CB8AC3E}">
        <p14:creationId xmlns:p14="http://schemas.microsoft.com/office/powerpoint/2010/main" val="3350657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The malicious user owns the data and can use it to gain more privileged access to the system or to leak the data on the internet. This is problematic not only for the data itself since it may include confidential information but also for the schema that is used to send the data. A visible schema can be manipulated and changed.</a:t>
            </a:r>
          </a:p>
          <a:p>
            <a:endParaRPr lang="en-US" dirty="0"/>
          </a:p>
          <a:p>
            <a:r>
              <a:rPr lang="en-US" dirty="0"/>
              <a:t>A well configured MQTT broker will use SSL/TLS to encrypt the transferred data. In Fig5, it is displayed that the malicious user acting as a man in the middle can only see an encrypted message. SSL/TLS use x.509 certificates, asymmetric encryption and both public and private keys to hide the information included in the message payload. Finally, in order to avoid impersonation attacks, strong authentication should be placed in every component of the system. Every gateway, from the system should be recognized and forced to be accessed only by appropriate users. The Manuscript submitted </a:t>
            </a:r>
            <a:r>
              <a:rPr lang="en-US"/>
              <a:t>to ACM et </a:t>
            </a:r>
            <a:r>
              <a:rPr lang="en-US" dirty="0"/>
              <a:t>al. gateways in the proposed solution are the following: the MQTT gateway and the API gateway. The other components are used only for internal use and they are protected with firewall to prevent the internet access to these components and block specific ports. The MQTT gateway is protected with SSL/TLS certificates and traditional user authentication mechanisms with username and password. The Flask API gateway is protected with the KEYCLOAK server and the OAuth2/OIDC mechanism for authentication and identification.</a:t>
            </a:r>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21</a:t>
            </a:fld>
            <a:endParaRPr lang="en-US" sz="1400" b="0" strike="noStrike" spc="-1">
              <a:latin typeface="Times New Roman"/>
            </a:endParaRPr>
          </a:p>
        </p:txBody>
      </p:sp>
    </p:spTree>
    <p:extLst>
      <p:ext uri="{BB962C8B-B14F-4D97-AF65-F5344CB8AC3E}">
        <p14:creationId xmlns:p14="http://schemas.microsoft.com/office/powerpoint/2010/main" val="2406974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p:nvPr>
        </p:nvSpPr>
        <p:spPr/>
        <p:txBody>
          <a:bodyPr/>
          <a:lstStyle/>
          <a:p>
            <a:pPr algn="r"/>
            <a:fld id="{D9E27B42-2309-4670-A77E-7C032FE14282}" type="slidenum">
              <a:rPr lang="en-US" sz="1400" b="0" strike="noStrike" spc="-1" smtClean="0">
                <a:latin typeface="Times New Roman"/>
              </a:rPr>
              <a:t>22</a:t>
            </a:fld>
            <a:endParaRPr lang="en-US" sz="1400" b="0" strike="noStrike" spc="-1">
              <a:latin typeface="Times New Roman"/>
            </a:endParaRPr>
          </a:p>
        </p:txBody>
      </p:sp>
    </p:spTree>
    <p:extLst>
      <p:ext uri="{BB962C8B-B14F-4D97-AF65-F5344CB8AC3E}">
        <p14:creationId xmlns:p14="http://schemas.microsoft.com/office/powerpoint/2010/main" val="228091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08A559-89BA-4CC6-B1FA-053FEEE086D7}" type="datetime1">
              <a:rPr lang="en-US" smtClean="0"/>
              <a:t>11/27/2021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1828409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31B3A9A-FB0F-4642-BCD3-FD4813686304}" type="datetime1">
              <a:rPr lang="en-US" smtClean="0"/>
              <a:t>11/27/2021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246257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241607-420C-45BF-86B8-A924506D2B34}" type="datetime1">
              <a:rPr lang="en-US" smtClean="0"/>
              <a:t>11/27/2021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57227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34783F-8E50-4817-9C23-61CCE8EEDBF2}" type="datetime1">
              <a:rPr lang="en-US" smtClean="0"/>
              <a:t>11/27/2021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1073593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9DA9E7-24AF-4A56-A3F4-04F169D61468}" type="datetime1">
              <a:rPr lang="en-US" smtClean="0"/>
              <a:t>11/27/2021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04052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01A53243-4242-4849-BB97-A65149316D08}" type="datetime1">
              <a:rPr lang="en-US" smtClean="0"/>
              <a:t>11/27/2021</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2419405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B8C88A1-44C0-4886-94DB-4FAA65592E2B}" type="datetime1">
              <a:rPr lang="en-US" smtClean="0"/>
              <a:t>11/27/2021</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2816754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5771E19-521F-4795-9E58-D7D235EF6A9B}" type="datetime1">
              <a:rPr lang="en-US" smtClean="0"/>
              <a:t>11/27/2021</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861038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94C59D-60CB-4A94-827A-6AE82FB816EB}" type="datetime1">
              <a:rPr lang="en-US" smtClean="0"/>
              <a:t>11/27/2021</a:t>
            </a:fld>
            <a:endParaRPr lang="en-GB"/>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531199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FD41F7-1C90-4B89-B2C3-BF9986593A0C}" type="datetime1">
              <a:rPr lang="en-US" smtClean="0"/>
              <a:t>11/27/2021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54968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D9A87AD-53C9-451D-8A87-CD07C0F11C0F}" type="datetime1">
              <a:rPr lang="en-US" smtClean="0"/>
              <a:t>11/27/2021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6945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45CC635-1DB6-41FF-B552-E363962EF565}" type="datetime1">
              <a:rPr lang="en-US" smtClean="0"/>
              <a:t>11/27/2021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18292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9BB2F2-7B28-47A0-AC71-55E7B488CD01}" type="datetime1">
              <a:rPr lang="en-US" smtClean="0"/>
              <a:t>11/27/2021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97039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47803D6-DF10-4FB9-91AE-64405D0DBAE8}" type="datetime1">
              <a:rPr lang="en-US" smtClean="0"/>
              <a:t>11/27/2021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44297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D00D15-E3AB-4E20-A232-1C663BCCF289}" type="datetime1">
              <a:rPr lang="en-US" smtClean="0"/>
              <a:t>11/27/2021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14363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3CCD5A-53B7-4178-8F7F-4E4783E1339D}" type="datetime1">
              <a:rPr lang="en-US" smtClean="0"/>
              <a:t>11/27/2021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3040392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CF66F2-F55D-43E5-A7D2-803EA054924F}" type="datetime1">
              <a:rPr lang="en-US" smtClean="0"/>
              <a:t>11/27/2021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288E07-0843-4558-80B5-C3FF8C286121}" type="slidenum">
              <a:rPr lang="en-GB" smtClean="0"/>
              <a:t>‹#›</a:t>
            </a:fld>
            <a:endParaRPr lang="en-GB"/>
          </a:p>
        </p:txBody>
      </p:sp>
    </p:spTree>
    <p:extLst>
      <p:ext uri="{BB962C8B-B14F-4D97-AF65-F5344CB8AC3E}">
        <p14:creationId xmlns:p14="http://schemas.microsoft.com/office/powerpoint/2010/main" val="683543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9BA06B9-FC66-47EC-9373-2019A66D9BA2}" type="datetime1">
              <a:rPr lang="en-US" smtClean="0"/>
              <a:t>11/27/2021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1648122562"/>
      </p:ext>
    </p:extLst>
  </p:cSld>
  <p:clrMap bg1="dk1" tx1="lt1" bg2="dk2"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 id="2147483853"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show-project.eu/" TargetMode="External"/><Relationship Id="rId11" Type="http://schemas.openxmlformats.org/officeDocument/2006/relationships/image" Target="../media/image11.png"/><Relationship Id="rId5" Type="http://schemas.openxmlformats.org/officeDocument/2006/relationships/image" Target="../media/image7.pn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microsoft.com/office/2007/relationships/hdphoto" Target="../media/hdphoto2.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g"/><Relationship Id="rId10" Type="http://schemas.openxmlformats.org/officeDocument/2006/relationships/image" Target="../media/image17.png"/><Relationship Id="rId4" Type="http://schemas.microsoft.com/office/2007/relationships/hdphoto" Target="../media/hdphoto2.wdp"/><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8.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1.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5.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1.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microsoft.com/office/2007/relationships/hdphoto" Target="../media/hdphoto2.wdp"/><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hyperlink" Target="https://www.flickr.com/photos/rohdesign/3520459641" TargetMode="External"/><Relationship Id="rId5" Type="http://schemas.openxmlformats.org/officeDocument/2006/relationships/image" Target="../media/image31.jpg"/><Relationship Id="rId4" Type="http://schemas.openxmlformats.org/officeDocument/2006/relationships/hyperlink" Target="https://show-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duotone>
              <a:schemeClr val="bg2">
                <a:shade val="69000"/>
                <a:hueMod val="108000"/>
                <a:satMod val="164000"/>
                <a:lumMod val="74000"/>
              </a:schemeClr>
              <a:schemeClr val="bg2">
                <a:tint val="96000"/>
                <a:hueMod val="88000"/>
                <a:satMod val="140000"/>
                <a:lumMod val="132000"/>
              </a:schemeClr>
            </a:duotone>
            <a:lum/>
            <a:extLst>
              <a:ext uri="{BEBA8EAE-BF5A-486C-A8C5-ECC9F3942E4B}">
                <a14:imgProps xmlns:a14="http://schemas.microsoft.com/office/drawing/2010/main">
                  <a14:imgLayer r:embed="rId4">
                    <a14:imgEffect>
                      <a14:colorTemperature colorTemp="15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36" name="CustomShape 1"/>
          <p:cNvSpPr/>
          <p:nvPr/>
        </p:nvSpPr>
        <p:spPr>
          <a:xfrm>
            <a:off x="1623540" y="1776663"/>
            <a:ext cx="8944920" cy="133308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fontScale="97000"/>
          </a:bodyPr>
          <a:lstStyle/>
          <a:p>
            <a:pPr algn="ctr">
              <a:lnSpc>
                <a:spcPct val="100000"/>
              </a:lnSpc>
            </a:pPr>
            <a:r>
              <a:rPr lang="en-US" sz="4000" b="0" strike="noStrike" spc="-1" dirty="0">
                <a:solidFill>
                  <a:srgbClr val="FFFFFF"/>
                </a:solidFill>
                <a:latin typeface="Franklin Gothic Book"/>
                <a:ea typeface="DejaVu Sans"/>
              </a:rPr>
              <a:t>A Novel Cybersecurity Architecture for </a:t>
            </a:r>
            <a:r>
              <a:rPr lang="en-US" sz="4000" b="0" strike="noStrike" spc="-1" dirty="0" err="1">
                <a:solidFill>
                  <a:srgbClr val="FFFFFF"/>
                </a:solidFill>
                <a:latin typeface="Franklin Gothic Book"/>
                <a:ea typeface="DejaVu Sans"/>
              </a:rPr>
              <a:t>IoV</a:t>
            </a:r>
            <a:r>
              <a:rPr lang="en-US" sz="4000" b="0" strike="noStrike" spc="-1" dirty="0">
                <a:solidFill>
                  <a:srgbClr val="FFFFFF"/>
                </a:solidFill>
                <a:latin typeface="Franklin Gothic Book"/>
                <a:ea typeface="DejaVu Sans"/>
              </a:rPr>
              <a:t> Communication</a:t>
            </a:r>
          </a:p>
        </p:txBody>
      </p:sp>
      <p:sp>
        <p:nvSpPr>
          <p:cNvPr id="337" name="CustomShape 2"/>
          <p:cNvSpPr/>
          <p:nvPr/>
        </p:nvSpPr>
        <p:spPr>
          <a:xfrm>
            <a:off x="1623540" y="3424643"/>
            <a:ext cx="8944920" cy="820162"/>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fontScale="85000" lnSpcReduction="20000"/>
          </a:bodyPr>
          <a:lstStyle/>
          <a:p>
            <a:pPr algn="ctr">
              <a:lnSpc>
                <a:spcPct val="100000"/>
              </a:lnSpc>
            </a:pPr>
            <a:r>
              <a:rPr lang="en-GB" sz="2400" dirty="0"/>
              <a:t>PCI 2021</a:t>
            </a:r>
          </a:p>
          <a:p>
            <a:pPr algn="ctr">
              <a:lnSpc>
                <a:spcPct val="100000"/>
              </a:lnSpc>
            </a:pPr>
            <a:r>
              <a:rPr lang="en-US" sz="2400" dirty="0"/>
              <a:t>25th Pan-Hellenic Conference on Informatics with International Participation 26 - 28 November 2021, Volos, Greece </a:t>
            </a:r>
            <a:endParaRPr lang="en-US" sz="2400" b="0" strike="noStrike" spc="-1" dirty="0">
              <a:latin typeface="Arial"/>
            </a:endParaRPr>
          </a:p>
        </p:txBody>
      </p:sp>
      <p:sp>
        <p:nvSpPr>
          <p:cNvPr id="338" name="CustomShape 3"/>
          <p:cNvSpPr/>
          <p:nvPr/>
        </p:nvSpPr>
        <p:spPr>
          <a:xfrm>
            <a:off x="1368000" y="4559705"/>
            <a:ext cx="9602640" cy="82016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2000" b="0" u="sng" strike="noStrike" spc="-1" dirty="0">
                <a:solidFill>
                  <a:srgbClr val="C5C1DE"/>
                </a:solidFill>
                <a:latin typeface="Franklin Gothic Book"/>
                <a:ea typeface="DejaVu Sans"/>
              </a:rPr>
              <a:t>Athanasios Sersemis</a:t>
            </a:r>
            <a:r>
              <a:rPr lang="en-US" sz="2000" b="0" strike="noStrike" spc="-1" dirty="0">
                <a:solidFill>
                  <a:srgbClr val="C5C1DE"/>
                </a:solidFill>
                <a:latin typeface="Franklin Gothic Book"/>
                <a:ea typeface="DejaVu Sans"/>
              </a:rPr>
              <a:t>, Alexandros Papadopoulos, Georgios Spanos, Antonios Lalas, Konstantinos Votis, and </a:t>
            </a:r>
            <a:r>
              <a:rPr lang="en-US" sz="2000" b="0" strike="noStrike" spc="-1" dirty="0" err="1">
                <a:solidFill>
                  <a:srgbClr val="C5C1DE"/>
                </a:solidFill>
                <a:latin typeface="Franklin Gothic Book"/>
                <a:ea typeface="DejaVu Sans"/>
              </a:rPr>
              <a:t>Dimitrios</a:t>
            </a:r>
            <a:r>
              <a:rPr lang="en-US" sz="2000" b="0" strike="noStrike" spc="-1" dirty="0">
                <a:solidFill>
                  <a:srgbClr val="C5C1DE"/>
                </a:solidFill>
                <a:latin typeface="Franklin Gothic Book"/>
                <a:ea typeface="DejaVu Sans"/>
              </a:rPr>
              <a:t> </a:t>
            </a:r>
            <a:r>
              <a:rPr lang="en-US" sz="2000" b="0" strike="noStrike" spc="-1" dirty="0" err="1">
                <a:solidFill>
                  <a:srgbClr val="C5C1DE"/>
                </a:solidFill>
                <a:latin typeface="Franklin Gothic Book"/>
                <a:ea typeface="DejaVu Sans"/>
              </a:rPr>
              <a:t>Tzovaras</a:t>
            </a:r>
            <a:endParaRPr lang="en-US" sz="2000" b="0" strike="noStrike" spc="-1" dirty="0">
              <a:latin typeface="Arial"/>
            </a:endParaRPr>
          </a:p>
        </p:txBody>
      </p:sp>
      <p:pic>
        <p:nvPicPr>
          <p:cNvPr id="3" name="Picture 2">
            <a:extLst>
              <a:ext uri="{FF2B5EF4-FFF2-40B4-BE49-F238E27FC236}">
                <a16:creationId xmlns:a16="http://schemas.microsoft.com/office/drawing/2014/main" id="{735D28EE-D276-4028-BAB9-367F3527D9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185" y="5625795"/>
            <a:ext cx="1277645" cy="1277645"/>
          </a:xfrm>
          <a:prstGeom prst="rect">
            <a:avLst/>
          </a:prstGeom>
          <a:effectLst>
            <a:glow rad="76200">
              <a:schemeClr val="tx1">
                <a:alpha val="40000"/>
              </a:schemeClr>
            </a:glow>
          </a:effectLst>
        </p:spPr>
      </p:pic>
      <p:sp>
        <p:nvSpPr>
          <p:cNvPr id="4" name="Rectangle 3">
            <a:extLst>
              <a:ext uri="{FF2B5EF4-FFF2-40B4-BE49-F238E27FC236}">
                <a16:creationId xmlns:a16="http://schemas.microsoft.com/office/drawing/2014/main" id="{ACAFC043-68BB-4C29-B8FC-7DF070034715}"/>
              </a:ext>
            </a:extLst>
          </p:cNvPr>
          <p:cNvSpPr/>
          <p:nvPr/>
        </p:nvSpPr>
        <p:spPr>
          <a:xfrm>
            <a:off x="1855433" y="5903650"/>
            <a:ext cx="106532" cy="736847"/>
          </a:xfrm>
          <a:prstGeom prst="rect">
            <a:avLst/>
          </a:prstGeom>
          <a:solidFill>
            <a:srgbClr val="003399"/>
          </a:solidFill>
          <a:effectLst>
            <a:glow rad="38100">
              <a:schemeClr val="accent4">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C1C5A7A-3B42-4F31-845F-225D397226B3}"/>
              </a:ext>
            </a:extLst>
          </p:cNvPr>
          <p:cNvSpPr txBox="1"/>
          <p:nvPr/>
        </p:nvSpPr>
        <p:spPr>
          <a:xfrm>
            <a:off x="2219417" y="5903650"/>
            <a:ext cx="2521259" cy="738664"/>
          </a:xfrm>
          <a:prstGeom prst="rect">
            <a:avLst/>
          </a:prstGeom>
          <a:noFill/>
        </p:spPr>
        <p:txBody>
          <a:bodyPr wrap="square" rtlCol="0">
            <a:spAutoFit/>
          </a:bodyPr>
          <a:lstStyle/>
          <a:p>
            <a:r>
              <a:rPr lang="en-US" sz="1400" dirty="0"/>
              <a:t>Horizon 2020</a:t>
            </a:r>
          </a:p>
          <a:p>
            <a:r>
              <a:rPr lang="en-US" sz="1400" dirty="0"/>
              <a:t>European Union Funding</a:t>
            </a:r>
          </a:p>
          <a:p>
            <a:r>
              <a:rPr lang="en-US" sz="1400" dirty="0"/>
              <a:t>For Research &amp; Innovation</a:t>
            </a:r>
            <a:endParaRPr lang="en-GB" sz="1400" dirty="0"/>
          </a:p>
        </p:txBody>
      </p:sp>
      <p:sp>
        <p:nvSpPr>
          <p:cNvPr id="11" name="TextBox 10">
            <a:extLst>
              <a:ext uri="{FF2B5EF4-FFF2-40B4-BE49-F238E27FC236}">
                <a16:creationId xmlns:a16="http://schemas.microsoft.com/office/drawing/2014/main" id="{69B9349C-E462-46D1-97BE-965681A574D4}"/>
              </a:ext>
            </a:extLst>
          </p:cNvPr>
          <p:cNvSpPr txBox="1"/>
          <p:nvPr/>
        </p:nvSpPr>
        <p:spPr>
          <a:xfrm>
            <a:off x="4671935" y="5895285"/>
            <a:ext cx="7315880" cy="738664"/>
          </a:xfrm>
          <a:prstGeom prst="rect">
            <a:avLst/>
          </a:prstGeom>
          <a:noFill/>
        </p:spPr>
        <p:txBody>
          <a:bodyPr wrap="square">
            <a:spAutoFit/>
          </a:bodyPr>
          <a:lstStyle/>
          <a:p>
            <a:pPr algn="just"/>
            <a:r>
              <a:rPr lang="en-US" sz="1400" dirty="0"/>
              <a:t>This work is funded by the European Union’s Horizon 2020 Research and Innovation Program through SHOW project (</a:t>
            </a:r>
            <a:r>
              <a:rPr lang="en-US" sz="1400" dirty="0">
                <a:hlinkClick r:id="rId6"/>
              </a:rPr>
              <a:t>https://show-project.eu/</a:t>
            </a:r>
            <a:r>
              <a:rPr lang="en-US" sz="1400" dirty="0"/>
              <a:t>) under Grant Agreement No. 875530</a:t>
            </a:r>
          </a:p>
        </p:txBody>
      </p:sp>
      <p:pic>
        <p:nvPicPr>
          <p:cNvPr id="9" name="Picture 8">
            <a:extLst>
              <a:ext uri="{FF2B5EF4-FFF2-40B4-BE49-F238E27FC236}">
                <a16:creationId xmlns:a16="http://schemas.microsoft.com/office/drawing/2014/main" id="{D0C9D703-993C-4210-B67B-E3E89E9A73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8350" y="0"/>
            <a:ext cx="1981940" cy="1981940"/>
          </a:xfrm>
          <a:prstGeom prst="rect">
            <a:avLst/>
          </a:prstGeom>
          <a:ln>
            <a:noFill/>
          </a:ln>
          <a:effectLst>
            <a:glow rad="63500">
              <a:schemeClr val="accent5">
                <a:satMod val="175000"/>
                <a:alpha val="40000"/>
              </a:schemeClr>
            </a:glow>
          </a:effectLst>
        </p:spPr>
      </p:pic>
      <p:pic>
        <p:nvPicPr>
          <p:cNvPr id="10" name="Picture 4" descr="E:\Anastasis\Dropbox\[CERTH-ITI] Personal Repo\[Logos] CERTH &amp; CERTH-ITI\English\ITI-logo.jpg">
            <a:extLst>
              <a:ext uri="{FF2B5EF4-FFF2-40B4-BE49-F238E27FC236}">
                <a16:creationId xmlns:a16="http://schemas.microsoft.com/office/drawing/2014/main" id="{91A9B6CC-DE48-4847-9D0C-930C3D2CDC2F}"/>
              </a:ext>
            </a:extLst>
          </p:cNvPr>
          <p:cNvPicPr>
            <a:picLocks noChangeAspect="1" noChangeArrowheads="1"/>
          </p:cNvPicPr>
          <p:nvPr/>
        </p:nvPicPr>
        <p:blipFill>
          <a:blip r:embed="rId8"/>
          <a:srcRect/>
          <a:stretch>
            <a:fillRect/>
          </a:stretch>
        </p:blipFill>
        <p:spPr bwMode="auto">
          <a:xfrm>
            <a:off x="11069843" y="1090863"/>
            <a:ext cx="917972" cy="685800"/>
          </a:xfrm>
          <a:prstGeom prst="rect">
            <a:avLst/>
          </a:prstGeom>
          <a:noFill/>
          <a:ln w="9525">
            <a:noFill/>
            <a:miter lim="800000"/>
            <a:headEnd/>
            <a:tailEnd/>
          </a:ln>
        </p:spPr>
      </p:pic>
      <p:sp>
        <p:nvSpPr>
          <p:cNvPr id="2" name="Rectangle 1">
            <a:extLst>
              <a:ext uri="{FF2B5EF4-FFF2-40B4-BE49-F238E27FC236}">
                <a16:creationId xmlns:a16="http://schemas.microsoft.com/office/drawing/2014/main" id="{F6B7A7B3-221D-4154-AAB0-02A76FC60271}"/>
              </a:ext>
            </a:extLst>
          </p:cNvPr>
          <p:cNvSpPr/>
          <p:nvPr/>
        </p:nvSpPr>
        <p:spPr>
          <a:xfrm>
            <a:off x="9574815" y="252306"/>
            <a:ext cx="2413000" cy="73866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2" name="Picture 5" descr="E:\Anastasis\Dropbox\[CERTH-ITI] Personal Repo\[Logos] CERTH &amp; CERTH-ITI\English\CERTH LOGOentransparent.png">
            <a:extLst>
              <a:ext uri="{FF2B5EF4-FFF2-40B4-BE49-F238E27FC236}">
                <a16:creationId xmlns:a16="http://schemas.microsoft.com/office/drawing/2014/main" id="{4A8410AC-069F-4819-B352-BF70317C445F}"/>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colorTemperature colorTemp="8720"/>
                    </a14:imgEffect>
                  </a14:imgLayer>
                </a14:imgProps>
              </a:ext>
            </a:extLst>
          </a:blip>
          <a:srcRect/>
          <a:stretch>
            <a:fillRect/>
          </a:stretch>
        </p:blipFill>
        <p:spPr bwMode="auto">
          <a:xfrm>
            <a:off x="9574816" y="265936"/>
            <a:ext cx="2412999" cy="711200"/>
          </a:xfrm>
          <a:prstGeom prst="rect">
            <a:avLst/>
          </a:prstGeom>
          <a:noFill/>
          <a:ln w="9525">
            <a:noFill/>
            <a:miter lim="800000"/>
            <a:headEnd/>
            <a:tailEnd/>
          </a:ln>
        </p:spPr>
      </p:pic>
      <p:pic>
        <p:nvPicPr>
          <p:cNvPr id="5" name="Picture 4">
            <a:extLst>
              <a:ext uri="{FF2B5EF4-FFF2-40B4-BE49-F238E27FC236}">
                <a16:creationId xmlns:a16="http://schemas.microsoft.com/office/drawing/2014/main" id="{E8D4DF80-5137-477C-8ECF-59DD9710AB36}"/>
              </a:ext>
            </a:extLst>
          </p:cNvPr>
          <p:cNvPicPr>
            <a:picLocks noChangeAspect="1"/>
          </p:cNvPicPr>
          <p:nvPr/>
        </p:nvPicPr>
        <p:blipFill>
          <a:blip r:embed="rId11"/>
          <a:stretch>
            <a:fillRect/>
          </a:stretch>
        </p:blipFill>
        <p:spPr>
          <a:xfrm>
            <a:off x="204185" y="351786"/>
            <a:ext cx="2085443" cy="536546"/>
          </a:xfrm>
          <a:prstGeom prst="rect">
            <a:avLst/>
          </a:prstGeom>
        </p:spPr>
      </p:pic>
      <p:sp>
        <p:nvSpPr>
          <p:cNvPr id="7" name="Slide Number Placeholder 6">
            <a:extLst>
              <a:ext uri="{FF2B5EF4-FFF2-40B4-BE49-F238E27FC236}">
                <a16:creationId xmlns:a16="http://schemas.microsoft.com/office/drawing/2014/main" id="{89307460-C5A2-4D7C-BA7D-5F441EC506AF}"/>
              </a:ext>
            </a:extLst>
          </p:cNvPr>
          <p:cNvSpPr>
            <a:spLocks noGrp="1"/>
          </p:cNvSpPr>
          <p:nvPr>
            <p:ph type="sldNum" sz="quarter" idx="12"/>
          </p:nvPr>
        </p:nvSpPr>
        <p:spPr/>
        <p:txBody>
          <a:bodyPr/>
          <a:lstStyle/>
          <a:p>
            <a:fld id="{95288E07-0843-4558-80B5-C3FF8C286121}" type="slidenum">
              <a:rPr lang="en-GB" smtClean="0"/>
              <a:t>1</a:t>
            </a:fld>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62512-F953-486E-8393-5A64A8FCA592}"/>
              </a:ext>
            </a:extLst>
          </p:cNvPr>
          <p:cNvSpPr>
            <a:spLocks noGrp="1"/>
          </p:cNvSpPr>
          <p:nvPr>
            <p:ph type="title"/>
          </p:nvPr>
        </p:nvSpPr>
        <p:spPr>
          <a:xfrm>
            <a:off x="1083089" y="1285240"/>
            <a:ext cx="8825659" cy="1981200"/>
          </a:xfrm>
        </p:spPr>
        <p:txBody>
          <a:bodyPr/>
          <a:lstStyle/>
          <a:p>
            <a:r>
              <a:rPr lang="en-US" sz="6000" dirty="0">
                <a:latin typeface="Arial" panose="020B0604020202020204" pitchFamily="34" charset="0"/>
                <a:cs typeface="Arial" panose="020B0604020202020204" pitchFamily="34" charset="0"/>
              </a:rPr>
              <a:t>Presentation Outline</a:t>
            </a:r>
            <a:endParaRPr lang="en-GB" sz="60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49E54C93-F44C-4F9F-B4F8-CA54907F2F18}"/>
              </a:ext>
            </a:extLst>
          </p:cNvPr>
          <p:cNvSpPr txBox="1"/>
          <p:nvPr/>
        </p:nvSpPr>
        <p:spPr>
          <a:xfrm>
            <a:off x="1083089" y="2759960"/>
            <a:ext cx="4249525" cy="3416320"/>
          </a:xfrm>
          <a:prstGeom prst="rect">
            <a:avLst/>
          </a:prstGeom>
          <a:noFill/>
        </p:spPr>
        <p:txBody>
          <a:bodyPr wrap="square">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Introduction</a:t>
            </a:r>
          </a:p>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strike="noStrike" spc="-1" dirty="0">
                <a:latin typeface="Arial" panose="020B0604020202020204" pitchFamily="34" charset="0"/>
                <a:ea typeface="DejaVu Sans"/>
                <a:cs typeface="Arial" panose="020B0604020202020204" pitchFamily="34" charset="0"/>
              </a:rPr>
              <a:t>SHOW architecture for data transfer</a:t>
            </a:r>
          </a:p>
          <a:p>
            <a:endParaRPr lang="en-US" sz="1800" strike="noStrike" spc="-1" dirty="0">
              <a:latin typeface="Arial" panose="020B0604020202020204" pitchFamily="34" charset="0"/>
              <a:ea typeface="DejaVu Sans"/>
              <a:cs typeface="Arial" panose="020B0604020202020204" pitchFamily="34" charset="0"/>
            </a:endParaRPr>
          </a:p>
          <a:p>
            <a:pPr marL="285750" indent="-285750">
              <a:buFont typeface="Arial" panose="020B0604020202020204" pitchFamily="34" charset="0"/>
              <a:buChar char="•"/>
            </a:pPr>
            <a:r>
              <a:rPr lang="en-GB" sz="1800" dirty="0">
                <a:latin typeface="Arial" panose="020B0604020202020204" pitchFamily="34" charset="0"/>
                <a:cs typeface="Arial" panose="020B0604020202020204" pitchFamily="34" charset="0"/>
              </a:rPr>
              <a:t>SHOW cybersecurity mechanisms</a:t>
            </a:r>
          </a:p>
          <a:p>
            <a:endParaRPr lang="en-GB"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800" dirty="0">
                <a:latin typeface="Arial" panose="020B0604020202020204" pitchFamily="34" charset="0"/>
                <a:cs typeface="Arial" panose="020B0604020202020204" pitchFamily="34" charset="0"/>
              </a:rPr>
              <a:t>Experimentation</a:t>
            </a:r>
          </a:p>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Conclusions and future work</a:t>
            </a:r>
          </a:p>
          <a:p>
            <a:endParaRPr lang="en-GB" dirty="0">
              <a:latin typeface="Arial" panose="020B0604020202020204" pitchFamily="34" charset="0"/>
              <a:cs typeface="Arial" panose="020B0604020202020204" pitchFamily="34" charset="0"/>
            </a:endParaRPr>
          </a:p>
          <a:p>
            <a:endParaRPr lang="en-US" sz="1800" strike="noStrike" spc="-1" dirty="0">
              <a:latin typeface="Arial" panose="020B0604020202020204" pitchFamily="34" charset="0"/>
              <a:ea typeface="DejaVu Sans"/>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12" name="CustomShape 6">
            <a:extLst>
              <a:ext uri="{FF2B5EF4-FFF2-40B4-BE49-F238E27FC236}">
                <a16:creationId xmlns:a16="http://schemas.microsoft.com/office/drawing/2014/main" id="{3FE47EC1-AC17-4352-AC92-5FC4A09EE745}"/>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13" name="CustomShape 3">
            <a:extLst>
              <a:ext uri="{FF2B5EF4-FFF2-40B4-BE49-F238E27FC236}">
                <a16:creationId xmlns:a16="http://schemas.microsoft.com/office/drawing/2014/main" id="{3AD14901-8B34-45F7-8419-238EB837BE0F}"/>
              </a:ext>
            </a:extLst>
          </p:cNvPr>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15" name="Rectangle 14">
            <a:extLst>
              <a:ext uri="{FF2B5EF4-FFF2-40B4-BE49-F238E27FC236}">
                <a16:creationId xmlns:a16="http://schemas.microsoft.com/office/drawing/2014/main" id="{ADED70CE-373D-4B6E-9FF8-6F3BB7993885}"/>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6" name="Picture 4" descr="E:\Anastasis\Dropbox\[CERTH-ITI] Personal Repo\[Logos] CERTH &amp; CERTH-ITI\English\ITI-logo.jpg">
            <a:extLst>
              <a:ext uri="{FF2B5EF4-FFF2-40B4-BE49-F238E27FC236}">
                <a16:creationId xmlns:a16="http://schemas.microsoft.com/office/drawing/2014/main" id="{92CE8881-5C94-42F4-8741-007151ADA11D}"/>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7" name="Picture 5" descr="E:\Anastasis\Dropbox\[CERTH-ITI] Personal Repo\[Logos] CERTH &amp; CERTH-ITI\English\CERTH LOGOentransparent.png">
            <a:extLst>
              <a:ext uri="{FF2B5EF4-FFF2-40B4-BE49-F238E27FC236}">
                <a16:creationId xmlns:a16="http://schemas.microsoft.com/office/drawing/2014/main" id="{3AF58E11-A7F2-4C7F-BCEE-B43C771DAE4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BCCD7B46-754E-49A5-9FAE-6BCC7FD1D8D3}"/>
              </a:ext>
            </a:extLst>
          </p:cNvPr>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1964207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CustomShape 1"/>
          <p:cNvSpPr/>
          <p:nvPr/>
        </p:nvSpPr>
        <p:spPr>
          <a:xfrm>
            <a:off x="308520" y="360000"/>
            <a:ext cx="9504720" cy="607666"/>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100000"/>
              </a:lnSpc>
            </a:pPr>
            <a:r>
              <a:rPr lang="en-GB" sz="2800" dirty="0">
                <a:latin typeface="Arial" panose="020B0604020202020204" pitchFamily="34" charset="0"/>
                <a:cs typeface="Arial" panose="020B0604020202020204" pitchFamily="34" charset="0"/>
              </a:rPr>
              <a:t>Motivation</a:t>
            </a:r>
            <a:r>
              <a:rPr lang="el-GR" sz="2800" dirty="0">
                <a:latin typeface="Arial" panose="020B0604020202020204" pitchFamily="34" charset="0"/>
                <a:cs typeface="Arial" panose="020B0604020202020204" pitchFamily="34" charset="0"/>
              </a:rPr>
              <a:t> - </a:t>
            </a:r>
            <a:r>
              <a:rPr lang="en-US" sz="2800" dirty="0">
                <a:latin typeface="Arial" panose="020B0604020202020204" pitchFamily="34" charset="0"/>
                <a:cs typeface="Arial" panose="020B0604020202020204" pitchFamily="34" charset="0"/>
              </a:rPr>
              <a:t>Objectives</a:t>
            </a:r>
            <a:endParaRPr lang="en-GB" sz="2800" dirty="0">
              <a:latin typeface="Arial" panose="020B0604020202020204" pitchFamily="34" charset="0"/>
              <a:cs typeface="Arial" panose="020B0604020202020204" pitchFamily="34" charset="0"/>
            </a:endParaRPr>
          </a:p>
        </p:txBody>
      </p:sp>
      <p:sp>
        <p:nvSpPr>
          <p:cNvPr id="351" name="CustomShape 6"/>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11" name="TextBox 10">
            <a:extLst>
              <a:ext uri="{FF2B5EF4-FFF2-40B4-BE49-F238E27FC236}">
                <a16:creationId xmlns:a16="http://schemas.microsoft.com/office/drawing/2014/main" id="{F36FA860-F826-427D-AC02-F84F92A1D0F9}"/>
              </a:ext>
            </a:extLst>
          </p:cNvPr>
          <p:cNvSpPr txBox="1"/>
          <p:nvPr/>
        </p:nvSpPr>
        <p:spPr>
          <a:xfrm>
            <a:off x="548143" y="4679528"/>
            <a:ext cx="10935723" cy="1431161"/>
          </a:xfrm>
          <a:prstGeom prst="rect">
            <a:avLst/>
          </a:prstGeom>
          <a:noFill/>
          <a:ln w="31750">
            <a:solidFill>
              <a:schemeClr val="tx1"/>
            </a:solidFill>
            <a:prstDash val="dash"/>
          </a:ln>
        </p:spPr>
        <p:txBody>
          <a:bodyPr wrap="square">
            <a:spAutoFit/>
          </a:bodyPr>
          <a:lstStyle/>
          <a:p>
            <a:pPr algn="just">
              <a:lnSpc>
                <a:spcPct val="100000"/>
              </a:lnSpc>
            </a:pPr>
            <a:r>
              <a:rPr lang="en-GB" sz="1800" b="1" strike="noStrike" spc="-1" dirty="0">
                <a:latin typeface="Arial"/>
                <a:ea typeface="DejaVu Sans"/>
              </a:rPr>
              <a:t>Objectives</a:t>
            </a:r>
            <a:endParaRPr lang="en-US" sz="1800" b="0" strike="noStrike" spc="-1" dirty="0">
              <a:latin typeface="Arial"/>
            </a:endParaRPr>
          </a:p>
          <a:p>
            <a:pPr marL="289350" indent="-285750" algn="just">
              <a:lnSpc>
                <a:spcPct val="100000"/>
              </a:lnSpc>
              <a:spcBef>
                <a:spcPts val="600"/>
              </a:spcBef>
              <a:spcAft>
                <a:spcPts val="600"/>
              </a:spcAft>
              <a:buClr>
                <a:schemeClr val="tx1">
                  <a:lumMod val="85000"/>
                </a:schemeClr>
              </a:buClr>
              <a:buFont typeface="Wingdings" panose="05000000000000000000" pitchFamily="2" charset="2"/>
              <a:buChar char="v"/>
            </a:pPr>
            <a:r>
              <a:rPr lang="en-US" sz="1800" b="0" strike="noStrike" spc="-1" dirty="0">
                <a:latin typeface="Arial"/>
                <a:ea typeface="DejaVu Sans"/>
              </a:rPr>
              <a:t>To define a secure architecture for data transfer from </a:t>
            </a:r>
            <a:r>
              <a:rPr lang="en-US" sz="1800" b="1" strike="noStrike" spc="-1" dirty="0">
                <a:latin typeface="Arial"/>
                <a:ea typeface="DejaVu Sans"/>
              </a:rPr>
              <a:t>AV</a:t>
            </a:r>
            <a:r>
              <a:rPr lang="en-US" sz="1800" b="0" strike="noStrike" spc="-1" dirty="0">
                <a:latin typeface="Arial"/>
                <a:ea typeface="DejaVu Sans"/>
              </a:rPr>
              <a:t> to </a:t>
            </a:r>
            <a:r>
              <a:rPr lang="en-US" sz="1800" b="1" strike="noStrike" spc="-1" dirty="0">
                <a:latin typeface="Arial"/>
                <a:ea typeface="DejaVu Sans"/>
              </a:rPr>
              <a:t>cloud </a:t>
            </a:r>
            <a:r>
              <a:rPr lang="en-US" sz="1800" strike="noStrike" spc="-1" dirty="0">
                <a:latin typeface="Arial"/>
                <a:ea typeface="DejaVu Sans"/>
              </a:rPr>
              <a:t>within public transport infrastructure. </a:t>
            </a:r>
          </a:p>
          <a:p>
            <a:pPr marL="289350" indent="-285750" algn="just">
              <a:lnSpc>
                <a:spcPct val="100000"/>
              </a:lnSpc>
              <a:spcBef>
                <a:spcPts val="600"/>
              </a:spcBef>
              <a:spcAft>
                <a:spcPts val="600"/>
              </a:spcAft>
              <a:buClr>
                <a:schemeClr val="tx1">
                  <a:lumMod val="85000"/>
                </a:schemeClr>
              </a:buClr>
              <a:buFont typeface="Wingdings" panose="05000000000000000000" pitchFamily="2" charset="2"/>
              <a:buChar char="v"/>
            </a:pPr>
            <a:r>
              <a:rPr lang="en-US" dirty="0">
                <a:latin typeface="Arial" panose="020B0604020202020204" pitchFamily="34" charset="0"/>
                <a:cs typeface="Arial" panose="020B0604020202020204" pitchFamily="34" charset="0"/>
              </a:rPr>
              <a:t>To meet the </a:t>
            </a:r>
            <a:r>
              <a:rPr lang="en-US" b="1" dirty="0">
                <a:latin typeface="Arial" panose="020B0604020202020204" pitchFamily="34" charset="0"/>
                <a:cs typeface="Arial" panose="020B0604020202020204" pitchFamily="34" charset="0"/>
              </a:rPr>
              <a:t>CIA</a:t>
            </a:r>
            <a:r>
              <a:rPr lang="en-US" dirty="0">
                <a:latin typeface="Arial" panose="020B0604020202020204" pitchFamily="34" charset="0"/>
                <a:cs typeface="Arial" panose="020B0604020202020204" pitchFamily="34" charset="0"/>
              </a:rPr>
              <a:t> demands, i.e. to define a </a:t>
            </a:r>
            <a:r>
              <a:rPr lang="en-US" b="1" dirty="0">
                <a:latin typeface="Arial" panose="020B0604020202020204" pitchFamily="34" charset="0"/>
                <a:cs typeface="Arial" panose="020B0604020202020204" pitchFamily="34" charset="0"/>
              </a:rPr>
              <a:t>secure framework</a:t>
            </a:r>
            <a:r>
              <a:rPr lang="en-US" dirty="0">
                <a:latin typeface="Arial" panose="020B0604020202020204" pitchFamily="34" charset="0"/>
                <a:cs typeface="Arial" panose="020B0604020202020204" pitchFamily="34" charset="0"/>
              </a:rPr>
              <a:t> and the appropriate mechanisms that can guarantee the safety of all involved entities.</a:t>
            </a:r>
            <a:endParaRPr lang="en-US" sz="1800" b="0" strike="noStrike" spc="-1" dirty="0">
              <a:latin typeface="Arial"/>
            </a:endParaRPr>
          </a:p>
        </p:txBody>
      </p:sp>
      <p:sp>
        <p:nvSpPr>
          <p:cNvPr id="7" name="TextBox 6">
            <a:extLst>
              <a:ext uri="{FF2B5EF4-FFF2-40B4-BE49-F238E27FC236}">
                <a16:creationId xmlns:a16="http://schemas.microsoft.com/office/drawing/2014/main" id="{69364BCE-3A11-466F-9420-643E1DC1250E}"/>
              </a:ext>
            </a:extLst>
          </p:cNvPr>
          <p:cNvSpPr txBox="1"/>
          <p:nvPr/>
        </p:nvSpPr>
        <p:spPr>
          <a:xfrm>
            <a:off x="516464" y="1198294"/>
            <a:ext cx="10967403" cy="3354765"/>
          </a:xfrm>
          <a:prstGeom prst="rect">
            <a:avLst/>
          </a:prstGeom>
          <a:noFill/>
        </p:spPr>
        <p:txBody>
          <a:bodyPr wrap="square">
            <a:spAutoFit/>
          </a:bodyPr>
          <a:lstStyle/>
          <a:p>
            <a:pPr algn="just"/>
            <a:r>
              <a:rPr lang="en-GB" b="1" strike="noStrike" spc="-1" dirty="0">
                <a:latin typeface="Arial" panose="020B0604020202020204" pitchFamily="34" charset="0"/>
                <a:ea typeface="DejaVu Sans"/>
                <a:cs typeface="Arial" panose="020B0604020202020204" pitchFamily="34" charset="0"/>
              </a:rPr>
              <a:t>Motivation</a:t>
            </a:r>
            <a:endParaRPr lang="en-US" dirty="0">
              <a:latin typeface="Arial" panose="020B0604020202020204" pitchFamily="34" charset="0"/>
              <a:cs typeface="Arial" panose="020B0604020202020204" pitchFamily="34" charset="0"/>
            </a:endParaRPr>
          </a:p>
          <a:p>
            <a:pPr marL="285750" indent="-285750" algn="just">
              <a:lnSpc>
                <a:spcPct val="100000"/>
              </a:lnSpc>
              <a:spcBef>
                <a:spcPts val="600"/>
              </a:spcBef>
              <a:spcAft>
                <a:spcPts val="600"/>
              </a:spcAft>
              <a:buFont typeface="Wingdings" panose="05000000000000000000" pitchFamily="2" charset="2"/>
              <a:buChar char="v"/>
            </a:pPr>
            <a:r>
              <a:rPr lang="en-US" dirty="0">
                <a:latin typeface="Arial" panose="020B0604020202020204" pitchFamily="34" charset="0"/>
                <a:cs typeface="Arial" panose="020B0604020202020204" pitchFamily="34" charset="0"/>
              </a:rPr>
              <a:t>Modern cars include more than 70 Engine Control Units and around 60 to 100 sensors.</a:t>
            </a:r>
          </a:p>
          <a:p>
            <a:pPr marL="285750" indent="-285750" algn="just">
              <a:lnSpc>
                <a:spcPct val="100000"/>
              </a:lnSpc>
              <a:spcBef>
                <a:spcPts val="600"/>
              </a:spcBef>
              <a:spcAft>
                <a:spcPts val="600"/>
              </a:spcAft>
              <a:buFont typeface="Wingdings" panose="05000000000000000000" pitchFamily="2" charset="2"/>
              <a:buChar char="v"/>
            </a:pPr>
            <a:r>
              <a:rPr lang="en-US" dirty="0">
                <a:latin typeface="Arial" panose="020B0604020202020204" pitchFamily="34" charset="0"/>
                <a:cs typeface="Arial" panose="020B0604020202020204" pitchFamily="34" charset="0"/>
              </a:rPr>
              <a:t>Autonomous Vehicles (AVs) constitute the future of urban transport. </a:t>
            </a:r>
          </a:p>
          <a:p>
            <a:pPr marL="285750" indent="-285750" algn="just">
              <a:lnSpc>
                <a:spcPct val="100000"/>
              </a:lnSpc>
              <a:spcBef>
                <a:spcPts val="600"/>
              </a:spcBef>
              <a:spcAft>
                <a:spcPts val="600"/>
              </a:spcAft>
              <a:buFont typeface="Wingdings" panose="05000000000000000000" pitchFamily="2" charset="2"/>
              <a:buChar char="v"/>
            </a:pPr>
            <a:r>
              <a:rPr lang="en-US" dirty="0">
                <a:latin typeface="Arial" panose="020B0604020202020204" pitchFamily="34" charset="0"/>
                <a:cs typeface="Arial" panose="020B0604020202020204" pitchFamily="34" charset="0"/>
              </a:rPr>
              <a:t>In the cybersecurity research field, a system in order to be secure should fill the </a:t>
            </a:r>
            <a:r>
              <a:rPr lang="en-US" b="1" dirty="0">
                <a:latin typeface="Arial" panose="020B0604020202020204" pitchFamily="34" charset="0"/>
                <a:cs typeface="Arial" panose="020B0604020202020204" pitchFamily="34" charset="0"/>
              </a:rPr>
              <a:t>CIA</a:t>
            </a:r>
            <a:r>
              <a:rPr lang="en-US" dirty="0">
                <a:latin typeface="Arial" panose="020B0604020202020204" pitchFamily="34" charset="0"/>
                <a:cs typeface="Arial" panose="020B0604020202020204" pitchFamily="34" charset="0"/>
              </a:rPr>
              <a:t> triad requirements for Cyber Security. C for </a:t>
            </a:r>
            <a:r>
              <a:rPr lang="en-US" b="1" dirty="0">
                <a:latin typeface="Arial" panose="020B0604020202020204" pitchFamily="34" charset="0"/>
                <a:cs typeface="Arial" panose="020B0604020202020204" pitchFamily="34" charset="0"/>
              </a:rPr>
              <a:t>confidentiality</a:t>
            </a:r>
            <a:r>
              <a:rPr lang="en-US" dirty="0">
                <a:latin typeface="Arial" panose="020B0604020202020204" pitchFamily="34" charset="0"/>
                <a:cs typeface="Arial" panose="020B0604020202020204" pitchFamily="34" charset="0"/>
              </a:rPr>
              <a:t>, I for </a:t>
            </a:r>
            <a:r>
              <a:rPr lang="en-US" b="1" dirty="0">
                <a:latin typeface="Arial" panose="020B0604020202020204" pitchFamily="34" charset="0"/>
                <a:cs typeface="Arial" panose="020B0604020202020204" pitchFamily="34" charset="0"/>
              </a:rPr>
              <a:t>Integrity</a:t>
            </a:r>
            <a:r>
              <a:rPr lang="en-US" dirty="0">
                <a:latin typeface="Arial" panose="020B0604020202020204" pitchFamily="34" charset="0"/>
                <a:cs typeface="Arial" panose="020B0604020202020204" pitchFamily="34" charset="0"/>
              </a:rPr>
              <a:t> and A for </a:t>
            </a:r>
            <a:r>
              <a:rPr lang="en-US" b="1" dirty="0">
                <a:latin typeface="Arial" panose="020B0604020202020204" pitchFamily="34" charset="0"/>
                <a:cs typeface="Arial" panose="020B0604020202020204" pitchFamily="34" charset="0"/>
              </a:rPr>
              <a:t>Availability</a:t>
            </a:r>
            <a:r>
              <a:rPr lang="en-US" dirty="0">
                <a:latin typeface="Arial" panose="020B0604020202020204" pitchFamily="34" charset="0"/>
                <a:cs typeface="Arial" panose="020B0604020202020204" pitchFamily="34" charset="0"/>
              </a:rPr>
              <a:t>. </a:t>
            </a:r>
          </a:p>
          <a:p>
            <a:pPr marL="285750" indent="-285750" algn="just">
              <a:lnSpc>
                <a:spcPct val="100000"/>
              </a:lnSpc>
              <a:spcBef>
                <a:spcPts val="600"/>
              </a:spcBef>
              <a:spcAft>
                <a:spcPts val="600"/>
              </a:spcAft>
              <a:buFont typeface="Wingdings" panose="05000000000000000000" pitchFamily="2" charset="2"/>
              <a:buChar char="v"/>
            </a:pPr>
            <a:r>
              <a:rPr lang="en-US" dirty="0">
                <a:latin typeface="Arial" panose="020B0604020202020204" pitchFamily="34" charset="0"/>
                <a:cs typeface="Arial" panose="020B0604020202020204" pitchFamily="34" charset="0"/>
              </a:rPr>
              <a:t>A self-driving car communicates with external devices in a wirelessly way using the Internet. This communication is vulnerable by its nature and can be exploited if the system is not well configured. </a:t>
            </a:r>
          </a:p>
          <a:p>
            <a:pPr marL="285750" indent="-285750" algn="just">
              <a:lnSpc>
                <a:spcPct val="100000"/>
              </a:lnSpc>
              <a:spcBef>
                <a:spcPts val="600"/>
              </a:spcBef>
              <a:spcAft>
                <a:spcPts val="600"/>
              </a:spcAft>
              <a:buFont typeface="Wingdings" panose="05000000000000000000" pitchFamily="2" charset="2"/>
              <a:buChar char="v"/>
            </a:pPr>
            <a:r>
              <a:rPr lang="en-GB" spc="-1" dirty="0">
                <a:latin typeface="Arial"/>
              </a:rPr>
              <a:t>Several attacks can be performed by malicious users to manipulate the connection.</a:t>
            </a:r>
            <a:endParaRPr lang="en-US" spc="-1" dirty="0">
              <a:latin typeface="Arial"/>
            </a:endParaRPr>
          </a:p>
          <a:p>
            <a:pPr marL="285750" indent="-285750" algn="just">
              <a:lnSpc>
                <a:spcPct val="100000"/>
              </a:lnSpc>
              <a:buFont typeface="Wingdings" panose="05000000000000000000" pitchFamily="2" charset="2"/>
              <a:buChar char="v"/>
            </a:pPr>
            <a:endParaRPr lang="en-US" b="0" strike="noStrike" spc="-1"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571EF0B9-8A65-4703-82A3-80A551BC6E77}"/>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7" name="Picture 4" descr="E:\Anastasis\Dropbox\[CERTH-ITI] Personal Repo\[Logos] CERTH &amp; CERTH-ITI\English\ITI-logo.jpg">
            <a:extLst>
              <a:ext uri="{FF2B5EF4-FFF2-40B4-BE49-F238E27FC236}">
                <a16:creationId xmlns:a16="http://schemas.microsoft.com/office/drawing/2014/main" id="{A607DC56-34B9-4D80-BA40-96EB83C97E65}"/>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8" name="Picture 5" descr="E:\Anastasis\Dropbox\[CERTH-ITI] Personal Repo\[Logos] CERTH &amp; CERTH-ITI\English\CERTH LOGOentransparent.png">
            <a:extLst>
              <a:ext uri="{FF2B5EF4-FFF2-40B4-BE49-F238E27FC236}">
                <a16:creationId xmlns:a16="http://schemas.microsoft.com/office/drawing/2014/main" id="{F8F99DC6-5997-45A6-8979-740A9FE69E5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20" name="CustomShape 6">
            <a:extLst>
              <a:ext uri="{FF2B5EF4-FFF2-40B4-BE49-F238E27FC236}">
                <a16:creationId xmlns:a16="http://schemas.microsoft.com/office/drawing/2014/main" id="{1CC860FE-58D5-4EF5-A7FA-A4E4BF529456}"/>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4349913C-3D2C-406C-BAD9-5913953B6FCA}"/>
              </a:ext>
            </a:extLst>
          </p:cNvPr>
          <p:cNvSpPr>
            <a:spLocks noGrp="1"/>
          </p:cNvSpPr>
          <p:nvPr>
            <p:ph type="sldNum" sz="quarter" idx="12"/>
          </p:nvPr>
        </p:nvSpPr>
        <p:spPr/>
        <p:txBody>
          <a:bodyPr/>
          <a:lstStyle/>
          <a:p>
            <a:fld id="{95288E07-0843-4558-80B5-C3FF8C286121}" type="slidenum">
              <a:rPr lang="en-GB" smtClean="0"/>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62512-F953-486E-8393-5A64A8FCA592}"/>
              </a:ext>
            </a:extLst>
          </p:cNvPr>
          <p:cNvSpPr>
            <a:spLocks noGrp="1"/>
          </p:cNvSpPr>
          <p:nvPr>
            <p:ph type="title"/>
          </p:nvPr>
        </p:nvSpPr>
        <p:spPr/>
        <p:txBody>
          <a:bodyPr/>
          <a:lstStyle/>
          <a:p>
            <a:r>
              <a:rPr lang="en-US" sz="6000" dirty="0">
                <a:latin typeface="Arial" panose="020B0604020202020204" pitchFamily="34" charset="0"/>
                <a:cs typeface="Arial" panose="020B0604020202020204" pitchFamily="34" charset="0"/>
              </a:rPr>
              <a:t>SHOW SOLUTION</a:t>
            </a:r>
            <a:endParaRPr lang="en-GB" sz="60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E2EC3FDF-4E00-4B71-9C2D-1BA2F55CC44A}"/>
              </a:ext>
            </a:extLst>
          </p:cNvPr>
          <p:cNvSpPr>
            <a:spLocks noGrp="1"/>
          </p:cNvSpPr>
          <p:nvPr>
            <p:ph type="body" sz="half" idx="2"/>
          </p:nvPr>
        </p:nvSpPr>
        <p:spPr>
          <a:xfrm>
            <a:off x="1154954" y="3657600"/>
            <a:ext cx="10275046" cy="2362200"/>
          </a:xfrm>
        </p:spPr>
        <p:txBody>
          <a:bodyPr/>
          <a:lstStyle/>
          <a:p>
            <a:r>
              <a:rPr lang="en-US" sz="4000" b="1" strike="noStrike" spc="-1" dirty="0">
                <a:latin typeface="Arial"/>
                <a:ea typeface="DejaVu Sans"/>
              </a:rPr>
              <a:t>SHOW architecture for data transfer</a:t>
            </a:r>
          </a:p>
          <a:p>
            <a:endParaRPr lang="en-GB" dirty="0"/>
          </a:p>
        </p:txBody>
      </p:sp>
      <p:sp>
        <p:nvSpPr>
          <p:cNvPr id="11" name="CustomShape 3">
            <a:extLst>
              <a:ext uri="{FF2B5EF4-FFF2-40B4-BE49-F238E27FC236}">
                <a16:creationId xmlns:a16="http://schemas.microsoft.com/office/drawing/2014/main" id="{5380A7AA-8CC9-4950-9A40-F6787E23997C}"/>
              </a:ext>
            </a:extLst>
          </p:cNvPr>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13" name="Rectangle 12">
            <a:extLst>
              <a:ext uri="{FF2B5EF4-FFF2-40B4-BE49-F238E27FC236}">
                <a16:creationId xmlns:a16="http://schemas.microsoft.com/office/drawing/2014/main" id="{8EF82972-071B-4FF7-A1C1-43B86289B8B7}"/>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4" name="Picture 4" descr="E:\Anastasis\Dropbox\[CERTH-ITI] Personal Repo\[Logos] CERTH &amp; CERTH-ITI\English\ITI-logo.jpg">
            <a:extLst>
              <a:ext uri="{FF2B5EF4-FFF2-40B4-BE49-F238E27FC236}">
                <a16:creationId xmlns:a16="http://schemas.microsoft.com/office/drawing/2014/main" id="{155FF2CB-714C-4656-94F6-6BAAC76043DD}"/>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5" name="Picture 5" descr="E:\Anastasis\Dropbox\[CERTH-ITI] Personal Repo\[Logos] CERTH &amp; CERTH-ITI\English\CERTH LOGOentransparent.png">
            <a:extLst>
              <a:ext uri="{FF2B5EF4-FFF2-40B4-BE49-F238E27FC236}">
                <a16:creationId xmlns:a16="http://schemas.microsoft.com/office/drawing/2014/main" id="{9C635D0F-C87E-4440-8265-F5AEA2EE126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6" name="CustomShape 6">
            <a:extLst>
              <a:ext uri="{FF2B5EF4-FFF2-40B4-BE49-F238E27FC236}">
                <a16:creationId xmlns:a16="http://schemas.microsoft.com/office/drawing/2014/main" id="{4FCF99D8-ADFB-4E21-A8B1-AD6C137A6B3F}"/>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EA013112-0BFC-4C5A-835A-ACF2CAAAD87C}"/>
              </a:ext>
            </a:extLst>
          </p:cNvPr>
          <p:cNvSpPr>
            <a:spLocks noGrp="1"/>
          </p:cNvSpPr>
          <p:nvPr>
            <p:ph type="sldNum" sz="quarter" idx="12"/>
          </p:nvPr>
        </p:nvSpPr>
        <p:spPr/>
        <p:txBody>
          <a:bodyPr/>
          <a:lstStyle/>
          <a:p>
            <a:fld id="{4FAB73BC-B049-4115-A692-8D63A059BFB8}"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dirty="0">
                <a:latin typeface="Arial" panose="020B0604020202020204" pitchFamily="34" charset="0"/>
                <a:cs typeface="Arial" panose="020B0604020202020204" pitchFamily="34" charset="0"/>
              </a:rPr>
              <a:t>SHOW SOLUTION</a:t>
            </a:r>
            <a:endParaRPr lang="en-US" sz="3200" b="1" strike="noStrike" spc="-1" dirty="0">
              <a:latin typeface="Arial" panose="020B0604020202020204" pitchFamily="34" charset="0"/>
              <a:ea typeface="DejaVu Sans"/>
              <a:cs typeface="Arial" panose="020B0604020202020204" pitchFamily="34" charset="0"/>
            </a:endParaRPr>
          </a:p>
        </p:txBody>
      </p:sp>
      <p:sp>
        <p:nvSpPr>
          <p:cNvPr id="11" name="Rectangle 10">
            <a:extLst>
              <a:ext uri="{FF2B5EF4-FFF2-40B4-BE49-F238E27FC236}">
                <a16:creationId xmlns:a16="http://schemas.microsoft.com/office/drawing/2014/main" id="{25D4AE8D-9409-4006-A496-DD00A1984A07}"/>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2" name="Picture 4" descr="E:\Anastasis\Dropbox\[CERTH-ITI] Personal Repo\[Logos] CERTH &amp; CERTH-ITI\English\ITI-logo.jpg">
            <a:extLst>
              <a:ext uri="{FF2B5EF4-FFF2-40B4-BE49-F238E27FC236}">
                <a16:creationId xmlns:a16="http://schemas.microsoft.com/office/drawing/2014/main" id="{14C40CB7-E700-451D-91DB-736030D31085}"/>
              </a:ext>
            </a:extLst>
          </p:cNvPr>
          <p:cNvPicPr>
            <a:picLocks noChangeAspect="1" noChangeArrowheads="1"/>
          </p:cNvPicPr>
          <p:nvPr/>
        </p:nvPicPr>
        <p:blipFill>
          <a:blip r:embed="rId2"/>
          <a:srcRect/>
          <a:stretch>
            <a:fillRect/>
          </a:stretch>
        </p:blipFill>
        <p:spPr bwMode="auto">
          <a:xfrm>
            <a:off x="2636889" y="6325732"/>
            <a:ext cx="508281" cy="401718"/>
          </a:xfrm>
          <a:prstGeom prst="rect">
            <a:avLst/>
          </a:prstGeom>
          <a:noFill/>
          <a:ln w="9525">
            <a:noFill/>
            <a:miter lim="800000"/>
            <a:headEnd/>
            <a:tailEnd/>
          </a:ln>
        </p:spPr>
      </p:pic>
      <p:pic>
        <p:nvPicPr>
          <p:cNvPr id="13" name="Picture 5" descr="E:\Anastasis\Dropbox\[CERTH-ITI] Personal Repo\[Logos] CERTH &amp; CERTH-ITI\English\CERTH LOGOentransparent.png">
            <a:extLst>
              <a:ext uri="{FF2B5EF4-FFF2-40B4-BE49-F238E27FC236}">
                <a16:creationId xmlns:a16="http://schemas.microsoft.com/office/drawing/2014/main" id="{D018FBEE-22D5-4643-AD40-12A9F67AC67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4" name="CustomShape 6">
            <a:extLst>
              <a:ext uri="{FF2B5EF4-FFF2-40B4-BE49-F238E27FC236}">
                <a16:creationId xmlns:a16="http://schemas.microsoft.com/office/drawing/2014/main" id="{893C9403-B52D-4821-A075-ADFD5D244C0F}"/>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pic>
        <p:nvPicPr>
          <p:cNvPr id="5" name="Picture 4">
            <a:extLst>
              <a:ext uri="{FF2B5EF4-FFF2-40B4-BE49-F238E27FC236}">
                <a16:creationId xmlns:a16="http://schemas.microsoft.com/office/drawing/2014/main" id="{96D150EF-7EDE-464C-8A80-577F39C8E428}"/>
              </a:ext>
            </a:extLst>
          </p:cNvPr>
          <p:cNvPicPr>
            <a:picLocks noChangeAspect="1"/>
          </p:cNvPicPr>
          <p:nvPr/>
        </p:nvPicPr>
        <p:blipFill rotWithShape="1">
          <a:blip r:embed="rId5">
            <a:extLst>
              <a:ext uri="{28A0092B-C50C-407E-A947-70E740481C1C}">
                <a14:useLocalDpi xmlns:a14="http://schemas.microsoft.com/office/drawing/2010/main" val="0"/>
              </a:ext>
            </a:extLst>
          </a:blip>
          <a:srcRect b="25450"/>
          <a:stretch/>
        </p:blipFill>
        <p:spPr>
          <a:xfrm>
            <a:off x="752734" y="1190520"/>
            <a:ext cx="10684132" cy="2629819"/>
          </a:xfrm>
          <a:prstGeom prst="rect">
            <a:avLst/>
          </a:prstGeom>
        </p:spPr>
      </p:pic>
      <p:pic>
        <p:nvPicPr>
          <p:cNvPr id="15" name="Picture 14">
            <a:extLst>
              <a:ext uri="{FF2B5EF4-FFF2-40B4-BE49-F238E27FC236}">
                <a16:creationId xmlns:a16="http://schemas.microsoft.com/office/drawing/2014/main" id="{215147E9-EF8E-48B6-B458-FB59A258B7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2509" y="2641843"/>
            <a:ext cx="806025" cy="806025"/>
          </a:xfrm>
          <a:prstGeom prst="rect">
            <a:avLst/>
          </a:prstGeom>
        </p:spPr>
      </p:pic>
      <p:pic>
        <p:nvPicPr>
          <p:cNvPr id="16" name="Picture 15">
            <a:extLst>
              <a:ext uri="{FF2B5EF4-FFF2-40B4-BE49-F238E27FC236}">
                <a16:creationId xmlns:a16="http://schemas.microsoft.com/office/drawing/2014/main" id="{B935EE84-9216-485B-B1B1-EE84A889075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3975" y="2641843"/>
            <a:ext cx="2398465" cy="805315"/>
          </a:xfrm>
          <a:prstGeom prst="rect">
            <a:avLst/>
          </a:prstGeom>
        </p:spPr>
      </p:pic>
      <p:pic>
        <p:nvPicPr>
          <p:cNvPr id="17" name="Picture 16">
            <a:extLst>
              <a:ext uri="{FF2B5EF4-FFF2-40B4-BE49-F238E27FC236}">
                <a16:creationId xmlns:a16="http://schemas.microsoft.com/office/drawing/2014/main" id="{428A7412-19F4-4976-8786-AD1130B170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2095" y="2608295"/>
            <a:ext cx="1474794" cy="805315"/>
          </a:xfrm>
          <a:prstGeom prst="rect">
            <a:avLst/>
          </a:prstGeom>
        </p:spPr>
      </p:pic>
      <p:pic>
        <p:nvPicPr>
          <p:cNvPr id="18" name="Picture 17">
            <a:extLst>
              <a:ext uri="{FF2B5EF4-FFF2-40B4-BE49-F238E27FC236}">
                <a16:creationId xmlns:a16="http://schemas.microsoft.com/office/drawing/2014/main" id="{509E15BF-47C2-4543-A23D-C992769156A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56837" y="2736460"/>
            <a:ext cx="1829940" cy="616080"/>
          </a:xfrm>
          <a:prstGeom prst="rect">
            <a:avLst/>
          </a:prstGeom>
        </p:spPr>
      </p:pic>
      <p:pic>
        <p:nvPicPr>
          <p:cNvPr id="19" name="Picture 18">
            <a:extLst>
              <a:ext uri="{FF2B5EF4-FFF2-40B4-BE49-F238E27FC236}">
                <a16:creationId xmlns:a16="http://schemas.microsoft.com/office/drawing/2014/main" id="{E30BFFE6-C49D-4597-B86E-6AA6DF7155D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78413" y="2640212"/>
            <a:ext cx="1273390" cy="1086489"/>
          </a:xfrm>
          <a:prstGeom prst="rect">
            <a:avLst/>
          </a:prstGeom>
        </p:spPr>
      </p:pic>
      <p:sp>
        <p:nvSpPr>
          <p:cNvPr id="20" name="TextBox 19">
            <a:extLst>
              <a:ext uri="{FF2B5EF4-FFF2-40B4-BE49-F238E27FC236}">
                <a16:creationId xmlns:a16="http://schemas.microsoft.com/office/drawing/2014/main" id="{5F9F088B-232C-4D7D-ADE9-C065E38A5F8F}"/>
              </a:ext>
            </a:extLst>
          </p:cNvPr>
          <p:cNvSpPr txBox="1"/>
          <p:nvPr/>
        </p:nvSpPr>
        <p:spPr>
          <a:xfrm>
            <a:off x="6094800" y="4148514"/>
            <a:ext cx="4112640" cy="1754326"/>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SHOW cyber security mechanisms </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KEYCLOAK</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CLOUDFLARE</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SNORT</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NGINX</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HASHING for integrity </a:t>
            </a:r>
          </a:p>
        </p:txBody>
      </p:sp>
      <p:sp>
        <p:nvSpPr>
          <p:cNvPr id="21" name="TextBox 20">
            <a:extLst>
              <a:ext uri="{FF2B5EF4-FFF2-40B4-BE49-F238E27FC236}">
                <a16:creationId xmlns:a16="http://schemas.microsoft.com/office/drawing/2014/main" id="{0F4F97A8-0010-408B-9CD3-770A2A0BF056}"/>
              </a:ext>
            </a:extLst>
          </p:cNvPr>
          <p:cNvSpPr txBox="1"/>
          <p:nvPr/>
        </p:nvSpPr>
        <p:spPr>
          <a:xfrm>
            <a:off x="1014333" y="4143633"/>
            <a:ext cx="4328160" cy="1754326"/>
          </a:xfrm>
          <a:prstGeom prst="rect">
            <a:avLst/>
          </a:prstGeom>
          <a:noFill/>
        </p:spPr>
        <p:txBody>
          <a:bodyPr wrap="square">
            <a:spAutoFit/>
          </a:bodyPr>
          <a:lstStyle/>
          <a:p>
            <a:pPr algn="just">
              <a:lnSpc>
                <a:spcPct val="100000"/>
              </a:lnSpc>
            </a:pPr>
            <a:r>
              <a:rPr lang="en-US" b="1" strike="noStrike" spc="-1" dirty="0">
                <a:latin typeface="Arial"/>
                <a:ea typeface="DejaVu Sans"/>
              </a:rPr>
              <a:t>SHOW architecture for data transfer</a:t>
            </a:r>
          </a:p>
          <a:p>
            <a:pPr marL="294750" indent="-285750" algn="just">
              <a:lnSpc>
                <a:spcPct val="100000"/>
              </a:lnSpc>
              <a:buClr>
                <a:schemeClr val="tx1">
                  <a:lumMod val="85000"/>
                </a:schemeClr>
              </a:buClr>
              <a:buFont typeface="Wingdings" panose="05000000000000000000" pitchFamily="2" charset="2"/>
              <a:buChar char="v"/>
              <a:tabLst>
                <a:tab pos="0" algn="l"/>
              </a:tabLst>
            </a:pPr>
            <a:r>
              <a:rPr lang="en-US" b="0" strike="noStrike" spc="-1" dirty="0">
                <a:latin typeface="Arial"/>
                <a:ea typeface="Arial"/>
              </a:rPr>
              <a:t>MQTT</a:t>
            </a:r>
          </a:p>
          <a:p>
            <a:pPr marL="294750" indent="-285750" algn="just">
              <a:lnSpc>
                <a:spcPct val="100000"/>
              </a:lnSpc>
              <a:buClr>
                <a:schemeClr val="tx1">
                  <a:lumMod val="85000"/>
                </a:schemeClr>
              </a:buClr>
              <a:buFont typeface="Wingdings" panose="05000000000000000000" pitchFamily="2" charset="2"/>
              <a:buChar char="v"/>
              <a:tabLst>
                <a:tab pos="0" algn="l"/>
              </a:tabLst>
            </a:pPr>
            <a:r>
              <a:rPr lang="en-GB" dirty="0">
                <a:latin typeface="Arial" panose="020B0604020202020204" pitchFamily="34" charset="0"/>
                <a:cs typeface="Arial" panose="020B0604020202020204" pitchFamily="34" charset="0"/>
              </a:rPr>
              <a:t>LENSES.io </a:t>
            </a:r>
          </a:p>
          <a:p>
            <a:pPr marL="294750" indent="-285750" algn="just">
              <a:lnSpc>
                <a:spcPct val="100000"/>
              </a:lnSpc>
              <a:buClr>
                <a:schemeClr val="tx1">
                  <a:lumMod val="85000"/>
                </a:schemeClr>
              </a:buClr>
              <a:buFont typeface="Wingdings" panose="05000000000000000000" pitchFamily="2" charset="2"/>
              <a:buChar char="v"/>
              <a:tabLst>
                <a:tab pos="0" algn="l"/>
              </a:tabLst>
            </a:pPr>
            <a:r>
              <a:rPr lang="en-GB" dirty="0">
                <a:latin typeface="Arial" panose="020B0604020202020204" pitchFamily="34" charset="0"/>
                <a:cs typeface="Arial" panose="020B0604020202020204" pitchFamily="34" charset="0"/>
              </a:rPr>
              <a:t>Apache KAFKA </a:t>
            </a:r>
          </a:p>
          <a:p>
            <a:pPr marL="294750" indent="-285750" algn="just">
              <a:lnSpc>
                <a:spcPct val="100000"/>
              </a:lnSpc>
              <a:buClr>
                <a:schemeClr val="tx1">
                  <a:lumMod val="85000"/>
                </a:schemeClr>
              </a:buClr>
              <a:buFont typeface="Wingdings" panose="05000000000000000000" pitchFamily="2" charset="2"/>
              <a:buChar char="v"/>
              <a:tabLst>
                <a:tab pos="0" algn="l"/>
              </a:tabLst>
            </a:pPr>
            <a:r>
              <a:rPr lang="en-US" b="0" strike="noStrike" spc="-1" dirty="0">
                <a:latin typeface="Arial"/>
                <a:ea typeface="Arial"/>
              </a:rPr>
              <a:t>MongoDB</a:t>
            </a:r>
          </a:p>
          <a:p>
            <a:pPr marL="294750" indent="-285750" algn="just">
              <a:lnSpc>
                <a:spcPct val="100000"/>
              </a:lnSpc>
              <a:buClr>
                <a:schemeClr val="tx1">
                  <a:lumMod val="85000"/>
                </a:schemeClr>
              </a:buClr>
              <a:buFont typeface="Wingdings" panose="05000000000000000000" pitchFamily="2" charset="2"/>
              <a:buChar char="v"/>
              <a:tabLst>
                <a:tab pos="0" algn="l"/>
              </a:tabLst>
            </a:pPr>
            <a:r>
              <a:rPr lang="en-GB" dirty="0">
                <a:latin typeface="Arial" panose="020B0604020202020204" pitchFamily="34" charset="0"/>
                <a:cs typeface="Arial" panose="020B0604020202020204" pitchFamily="34" charset="0"/>
              </a:rPr>
              <a:t>Flask</a:t>
            </a:r>
            <a:endParaRPr lang="en-US" b="0" strike="noStrike" spc="-1"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A5CCA1F-58F4-4B09-9E69-904769280B55}"/>
              </a:ext>
            </a:extLst>
          </p:cNvPr>
          <p:cNvSpPr>
            <a:spLocks noGrp="1"/>
          </p:cNvSpPr>
          <p:nvPr>
            <p:ph type="sldNum" sz="quarter" idx="12"/>
          </p:nvPr>
        </p:nvSpPr>
        <p:spPr/>
        <p:txBody>
          <a:bodyPr/>
          <a:lstStyle/>
          <a:p>
            <a:fld id="{95288E07-0843-4558-80B5-C3FF8C286121}" type="slidenum">
              <a:rPr lang="en-GB" smtClean="0"/>
              <a:t>5</a:t>
            </a:fld>
            <a:endParaRPr lang="en-GB"/>
          </a:p>
        </p:txBody>
      </p:sp>
    </p:spTree>
    <p:extLst>
      <p:ext uri="{BB962C8B-B14F-4D97-AF65-F5344CB8AC3E}">
        <p14:creationId xmlns:p14="http://schemas.microsoft.com/office/powerpoint/2010/main" val="1507330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1. MQTT</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66378"/>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lnSpc>
                <a:spcPct val="100000"/>
              </a:lnSpc>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MQTT stands for Message Queuing Telemetry Transport</a:t>
            </a:r>
          </a:p>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Open</a:t>
            </a:r>
            <a:r>
              <a:rPr lang="el-GR" spc="-1" dirty="0">
                <a:latin typeface="Arial" panose="020B0604020202020204" pitchFamily="34" charset="0"/>
                <a:cs typeface="Arial" panose="020B0604020202020204" pitchFamily="34" charset="0"/>
              </a:rPr>
              <a:t>-</a:t>
            </a:r>
            <a:r>
              <a:rPr lang="en-US" spc="-1" dirty="0">
                <a:latin typeface="Arial" panose="020B0604020202020204" pitchFamily="34" charset="0"/>
                <a:cs typeface="Arial" panose="020B0604020202020204" pitchFamily="34" charset="0"/>
              </a:rPr>
              <a:t>Source</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Lightweight</a:t>
            </a:r>
            <a:endParaRPr lang="en-US" spc="-1" dirty="0">
              <a:latin typeface="Arial" panose="020B0604020202020204" pitchFamily="34" charset="0"/>
              <a:cs typeface="Arial" panose="020B0604020202020204" pitchFamily="34" charset="0"/>
            </a:endParaRP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Designed to perform on low-end and battery-operated devices such as sensors</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Can deliver the data of over bandwidth constraint networks</a:t>
            </a:r>
          </a:p>
          <a:p>
            <a:pPr marL="455760" indent="-341280" algn="just">
              <a:lnSpc>
                <a:spcPct val="100000"/>
              </a:lnSpc>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MOSQUITTO</a:t>
            </a:r>
            <a:r>
              <a:rPr lang="en-US" dirty="0">
                <a:latin typeface="Arial" panose="020B0604020202020204" pitchFamily="34" charset="0"/>
                <a:cs typeface="Arial" panose="020B0604020202020204" pitchFamily="34" charset="0"/>
              </a:rPr>
              <a:t> framework</a:t>
            </a:r>
          </a:p>
          <a:p>
            <a:pPr marL="455760" indent="-341280" algn="just">
              <a:lnSpc>
                <a:spcPct val="100000"/>
              </a:lnSpc>
              <a:spcBef>
                <a:spcPts val="601"/>
              </a:spcBef>
              <a:buClr>
                <a:schemeClr val="tx1">
                  <a:lumMod val="85000"/>
                </a:schemeClr>
              </a:buClr>
              <a:buSzPct val="80000"/>
              <a:buFont typeface="Wingdings" charset="2"/>
              <a:buChar char=""/>
            </a:pPr>
            <a:r>
              <a:rPr lang="en-US" b="0" strike="noStrike" spc="-1" dirty="0">
                <a:latin typeface="Arial" panose="020B0604020202020204" pitchFamily="34" charset="0"/>
                <a:cs typeface="Arial" panose="020B0604020202020204" pitchFamily="34" charset="0"/>
              </a:rPr>
              <a:t>MQTTS with SSL/TLS certificates</a:t>
            </a:r>
          </a:p>
          <a:p>
            <a:pPr marL="113040" algn="just">
              <a:lnSpc>
                <a:spcPct val="100000"/>
              </a:lnSpc>
              <a:spcBef>
                <a:spcPts val="601"/>
              </a:spcBef>
            </a:pPr>
            <a:endParaRPr lang="en-US" b="0" strike="noStrike" spc="-1" dirty="0">
              <a:latin typeface="Arial"/>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architecture for data transfer</a:t>
            </a:r>
          </a:p>
        </p:txBody>
      </p:sp>
      <p:pic>
        <p:nvPicPr>
          <p:cNvPr id="3" name="Picture 2">
            <a:extLst>
              <a:ext uri="{FF2B5EF4-FFF2-40B4-BE49-F238E27FC236}">
                <a16:creationId xmlns:a16="http://schemas.microsoft.com/office/drawing/2014/main" id="{BEA39937-EAC7-4244-BCDE-BC7758021A58}"/>
              </a:ext>
            </a:extLst>
          </p:cNvPr>
          <p:cNvPicPr>
            <a:picLocks noChangeAspect="1"/>
          </p:cNvPicPr>
          <p:nvPr/>
        </p:nvPicPr>
        <p:blipFill>
          <a:blip r:embed="rId2"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233200" y="5011675"/>
            <a:ext cx="4276600" cy="1086969"/>
          </a:xfrm>
          <a:prstGeom prst="rect">
            <a:avLst/>
          </a:prstGeom>
        </p:spPr>
      </p:pic>
      <p:sp>
        <p:nvSpPr>
          <p:cNvPr id="12" name="Rectangle 11">
            <a:extLst>
              <a:ext uri="{FF2B5EF4-FFF2-40B4-BE49-F238E27FC236}">
                <a16:creationId xmlns:a16="http://schemas.microsoft.com/office/drawing/2014/main" id="{3CF63C1D-56BD-4ECC-9B3E-F585463D711F}"/>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C8B1172D-03D6-4E95-9B6A-A3114DAC9494}"/>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A900DF1A-FEF4-4C58-A3C9-6B166CC8570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5" name="CustomShape 6">
            <a:extLst>
              <a:ext uri="{FF2B5EF4-FFF2-40B4-BE49-F238E27FC236}">
                <a16:creationId xmlns:a16="http://schemas.microsoft.com/office/drawing/2014/main" id="{C7A50D15-56B1-4A2F-8828-942CD134EA92}"/>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46B8B835-243B-4930-9AC3-D7BE76828D71}"/>
              </a:ext>
            </a:extLst>
          </p:cNvPr>
          <p:cNvSpPr>
            <a:spLocks noGrp="1"/>
          </p:cNvSpPr>
          <p:nvPr>
            <p:ph type="sldNum" sz="quarter" idx="12"/>
          </p:nvPr>
        </p:nvSpPr>
        <p:spPr/>
        <p:txBody>
          <a:bodyPr/>
          <a:lstStyle/>
          <a:p>
            <a:fld id="{95288E07-0843-4558-80B5-C3FF8C286121}" type="slidenum">
              <a:rPr lang="en-GB" smtClean="0"/>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spc="-1" dirty="0">
                <a:latin typeface="Arial" panose="020B0604020202020204" pitchFamily="34" charset="0"/>
                <a:ea typeface="DejaVu Sans"/>
                <a:cs typeface="Arial" panose="020B0604020202020204" pitchFamily="34" charset="0"/>
              </a:rPr>
              <a:t>2</a:t>
            </a:r>
            <a:r>
              <a:rPr lang="en-US" sz="2400" b="0" strike="noStrike" spc="-1" dirty="0">
                <a:latin typeface="Arial" panose="020B0604020202020204" pitchFamily="34" charset="0"/>
                <a:ea typeface="DejaVu Sans"/>
                <a:cs typeface="Arial" panose="020B0604020202020204" pitchFamily="34" charset="0"/>
              </a:rPr>
              <a:t>. </a:t>
            </a:r>
            <a:r>
              <a:rPr lang="en-GB" sz="2400" dirty="0">
                <a:latin typeface="Arial" panose="020B0604020202020204" pitchFamily="34" charset="0"/>
                <a:cs typeface="Arial" panose="020B0604020202020204" pitchFamily="34" charset="0"/>
              </a:rPr>
              <a:t>LENSES.io </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58435"/>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Middleware for data visualization</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Supports and maintains the open</a:t>
            </a:r>
            <a:r>
              <a:rPr lang="el-G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source collection of KAFKA connectors</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Enables data transfer from the KAFKA broker to other system components</a:t>
            </a:r>
            <a:endParaRPr lang="en-US" spc="-1" dirty="0">
              <a:latin typeface="Arial"/>
              <a:cs typeface="Arial" panose="020B0604020202020204" pitchFamily="34" charset="0"/>
            </a:endParaRPr>
          </a:p>
          <a:p>
            <a:pPr marL="455760" indent="-341280" algn="just">
              <a:lnSpc>
                <a:spcPct val="100000"/>
              </a:lnSpc>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Built with JAVA</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Allows software operators to use SQL queries to search a group of desired data</a:t>
            </a:r>
          </a:p>
          <a:p>
            <a:pPr marL="455760" indent="-341280" algn="just">
              <a:lnSpc>
                <a:spcPct val="100000"/>
              </a:lnSpc>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Includes a MongoDB connector</a:t>
            </a:r>
            <a:endParaRPr lang="en-US"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architecture for data transfer</a:t>
            </a:r>
          </a:p>
        </p:txBody>
      </p:sp>
      <p:pic>
        <p:nvPicPr>
          <p:cNvPr id="3" name="Picture 2">
            <a:extLst>
              <a:ext uri="{FF2B5EF4-FFF2-40B4-BE49-F238E27FC236}">
                <a16:creationId xmlns:a16="http://schemas.microsoft.com/office/drawing/2014/main" id="{2625A0CA-5A38-4CE9-998E-5CBDEE243F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3255" y="4995790"/>
            <a:ext cx="3870233" cy="1118740"/>
          </a:xfrm>
          <a:prstGeom prst="rect">
            <a:avLst/>
          </a:prstGeom>
        </p:spPr>
      </p:pic>
      <p:sp>
        <p:nvSpPr>
          <p:cNvPr id="12" name="Rectangle 11">
            <a:extLst>
              <a:ext uri="{FF2B5EF4-FFF2-40B4-BE49-F238E27FC236}">
                <a16:creationId xmlns:a16="http://schemas.microsoft.com/office/drawing/2014/main" id="{64B7B344-D043-49AF-AA65-FD70B243F148}"/>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AAF1A228-671D-497C-9321-E38FE9A3B9B1}"/>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687F9F5E-6490-4845-8DE1-25D93DC31D1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5" name="CustomShape 6">
            <a:extLst>
              <a:ext uri="{FF2B5EF4-FFF2-40B4-BE49-F238E27FC236}">
                <a16:creationId xmlns:a16="http://schemas.microsoft.com/office/drawing/2014/main" id="{13B4C18B-65EF-4350-9697-729C7DFC4597}"/>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A29A9E22-6BE1-4AA1-920C-BFD17D068EC4}"/>
              </a:ext>
            </a:extLst>
          </p:cNvPr>
          <p:cNvSpPr>
            <a:spLocks noGrp="1"/>
          </p:cNvSpPr>
          <p:nvPr>
            <p:ph type="sldNum" sz="quarter" idx="12"/>
          </p:nvPr>
        </p:nvSpPr>
        <p:spPr/>
        <p:txBody>
          <a:bodyPr/>
          <a:lstStyle/>
          <a:p>
            <a:fld id="{95288E07-0843-4558-80B5-C3FF8C286121}" type="slidenum">
              <a:rPr lang="en-GB" smtClean="0"/>
              <a:t>7</a:t>
            </a:fld>
            <a:endParaRPr lang="en-GB"/>
          </a:p>
        </p:txBody>
      </p:sp>
    </p:spTree>
    <p:extLst>
      <p:ext uri="{BB962C8B-B14F-4D97-AF65-F5344CB8AC3E}">
        <p14:creationId xmlns:p14="http://schemas.microsoft.com/office/powerpoint/2010/main" val="1233244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3. </a:t>
            </a:r>
            <a:r>
              <a:rPr lang="en-GB" sz="2400" dirty="0">
                <a:latin typeface="Arial" panose="020B0604020202020204" pitchFamily="34" charset="0"/>
                <a:cs typeface="Arial" panose="020B0604020202020204" pitchFamily="34" charset="0"/>
              </a:rPr>
              <a:t>Apache KAFKA </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30124"/>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Popular and trustworthy platform</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Enables the management of streaming data</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Can receive and send data to third parties requests</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Provides a single, low-latency, high-throughput network</a:t>
            </a:r>
          </a:p>
          <a:p>
            <a:pPr marL="455760" indent="-341280" algn="just">
              <a:lnSpc>
                <a:spcPct val="100000"/>
              </a:lnSpc>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Groups messages together in order to reduce the overhead of the network payload</a:t>
            </a:r>
          </a:p>
          <a:p>
            <a:pPr marL="455760" indent="-341280" algn="just">
              <a:lnSpc>
                <a:spcPct val="100000"/>
              </a:lnSpc>
              <a:spcBef>
                <a:spcPts val="601"/>
              </a:spcBef>
              <a:buClr>
                <a:schemeClr val="tx1">
                  <a:lumMod val="85000"/>
                </a:schemeClr>
              </a:buClr>
              <a:buSzPct val="80000"/>
              <a:buFont typeface="Wingdings" charset="2"/>
              <a:buChar char=""/>
            </a:pPr>
            <a:endParaRPr lang="en-US"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architecture for data transfer</a:t>
            </a:r>
          </a:p>
        </p:txBody>
      </p:sp>
      <p:pic>
        <p:nvPicPr>
          <p:cNvPr id="13" name="Picture 12">
            <a:extLst>
              <a:ext uri="{FF2B5EF4-FFF2-40B4-BE49-F238E27FC236}">
                <a16:creationId xmlns:a16="http://schemas.microsoft.com/office/drawing/2014/main" id="{F4737936-EAF2-46D2-9BF2-09E6C5181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765" y="3794618"/>
            <a:ext cx="4356035" cy="2720855"/>
          </a:xfrm>
          <a:prstGeom prst="rect">
            <a:avLst/>
          </a:prstGeom>
        </p:spPr>
      </p:pic>
      <p:sp>
        <p:nvSpPr>
          <p:cNvPr id="12" name="Rectangle 11">
            <a:extLst>
              <a:ext uri="{FF2B5EF4-FFF2-40B4-BE49-F238E27FC236}">
                <a16:creationId xmlns:a16="http://schemas.microsoft.com/office/drawing/2014/main" id="{FB64571F-4A93-4B97-8F33-B5C833207555}"/>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4" name="Picture 4" descr="E:\Anastasis\Dropbox\[CERTH-ITI] Personal Repo\[Logos] CERTH &amp; CERTH-ITI\English\ITI-logo.jpg">
            <a:extLst>
              <a:ext uri="{FF2B5EF4-FFF2-40B4-BE49-F238E27FC236}">
                <a16:creationId xmlns:a16="http://schemas.microsoft.com/office/drawing/2014/main" id="{244E32C4-DDEE-4C0F-9910-52C491276046}"/>
              </a:ext>
            </a:extLst>
          </p:cNvPr>
          <p:cNvPicPr>
            <a:picLocks noChangeAspect="1" noChangeArrowheads="1"/>
          </p:cNvPicPr>
          <p:nvPr/>
        </p:nvPicPr>
        <p:blipFill>
          <a:blip r:embed="rId4"/>
          <a:srcRect/>
          <a:stretch>
            <a:fillRect/>
          </a:stretch>
        </p:blipFill>
        <p:spPr bwMode="auto">
          <a:xfrm>
            <a:off x="2636889" y="6325732"/>
            <a:ext cx="508281" cy="401718"/>
          </a:xfrm>
          <a:prstGeom prst="rect">
            <a:avLst/>
          </a:prstGeom>
          <a:noFill/>
          <a:ln w="9525">
            <a:noFill/>
            <a:miter lim="800000"/>
            <a:headEnd/>
            <a:tailEnd/>
          </a:ln>
        </p:spPr>
      </p:pic>
      <p:pic>
        <p:nvPicPr>
          <p:cNvPr id="15" name="Picture 5" descr="E:\Anastasis\Dropbox\[CERTH-ITI] Personal Repo\[Logos] CERTH &amp; CERTH-ITI\English\CERTH LOGOentransparent.png">
            <a:extLst>
              <a:ext uri="{FF2B5EF4-FFF2-40B4-BE49-F238E27FC236}">
                <a16:creationId xmlns:a16="http://schemas.microsoft.com/office/drawing/2014/main" id="{E5265D9A-3DBD-4822-AF9B-C384D61D1F3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6" name="CustomShape 6">
            <a:extLst>
              <a:ext uri="{FF2B5EF4-FFF2-40B4-BE49-F238E27FC236}">
                <a16:creationId xmlns:a16="http://schemas.microsoft.com/office/drawing/2014/main" id="{EBAE884A-3F03-4603-BBAC-223D3E366FF3}"/>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3D5D61D3-CEBE-4E13-8ECA-9C844253C7B8}"/>
              </a:ext>
            </a:extLst>
          </p:cNvPr>
          <p:cNvSpPr>
            <a:spLocks noGrp="1"/>
          </p:cNvSpPr>
          <p:nvPr>
            <p:ph type="sldNum" sz="quarter" idx="12"/>
          </p:nvPr>
        </p:nvSpPr>
        <p:spPr/>
        <p:txBody>
          <a:bodyPr/>
          <a:lstStyle/>
          <a:p>
            <a:fld id="{95288E07-0843-4558-80B5-C3FF8C286121}" type="slidenum">
              <a:rPr lang="en-GB" smtClean="0"/>
              <a:t>8</a:t>
            </a:fld>
            <a:endParaRPr lang="en-GB"/>
          </a:p>
        </p:txBody>
      </p:sp>
    </p:spTree>
    <p:extLst>
      <p:ext uri="{BB962C8B-B14F-4D97-AF65-F5344CB8AC3E}">
        <p14:creationId xmlns:p14="http://schemas.microsoft.com/office/powerpoint/2010/main" val="251564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spc="-1" dirty="0">
                <a:latin typeface="Arial" panose="020B0604020202020204" pitchFamily="34" charset="0"/>
                <a:ea typeface="DejaVu Sans"/>
                <a:cs typeface="Arial" panose="020B0604020202020204" pitchFamily="34" charset="0"/>
              </a:rPr>
              <a:t>4</a:t>
            </a:r>
            <a:r>
              <a:rPr lang="en-US" sz="2400" b="0" strike="noStrike" spc="-1" dirty="0">
                <a:latin typeface="Arial" panose="020B0604020202020204" pitchFamily="34" charset="0"/>
                <a:ea typeface="DejaVu Sans"/>
                <a:cs typeface="Arial" panose="020B0604020202020204" pitchFamily="34" charset="0"/>
              </a:rPr>
              <a:t>. </a:t>
            </a:r>
            <a:r>
              <a:rPr lang="en-GB" sz="2400" dirty="0">
                <a:latin typeface="Arial" panose="020B0604020202020204" pitchFamily="34" charset="0"/>
                <a:cs typeface="Arial" panose="020B0604020202020204" pitchFamily="34" charset="0"/>
              </a:rPr>
              <a:t>MongoDB</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42110"/>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Open-source</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Able to handle huge volumes of data</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Able to handle different and unknown types of data</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Supports JSON</a:t>
            </a: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architecture for data transfer</a:t>
            </a:r>
          </a:p>
        </p:txBody>
      </p:sp>
      <p:pic>
        <p:nvPicPr>
          <p:cNvPr id="15" name="Picture 14">
            <a:extLst>
              <a:ext uri="{FF2B5EF4-FFF2-40B4-BE49-F238E27FC236}">
                <a16:creationId xmlns:a16="http://schemas.microsoft.com/office/drawing/2014/main" id="{74963B7E-E383-4E61-A277-784E4AB359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1193" y="4693086"/>
            <a:ext cx="4798607" cy="1293375"/>
          </a:xfrm>
          <a:prstGeom prst="rect">
            <a:avLst/>
          </a:prstGeom>
        </p:spPr>
      </p:pic>
      <p:sp>
        <p:nvSpPr>
          <p:cNvPr id="12" name="Rectangle 11">
            <a:extLst>
              <a:ext uri="{FF2B5EF4-FFF2-40B4-BE49-F238E27FC236}">
                <a16:creationId xmlns:a16="http://schemas.microsoft.com/office/drawing/2014/main" id="{0939BA53-C901-4E03-ACEE-47AA81F78E5C}"/>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8C72E7F0-E24F-4538-8DEC-CF4ED0B0E3B4}"/>
              </a:ext>
            </a:extLst>
          </p:cNvPr>
          <p:cNvPicPr>
            <a:picLocks noChangeAspect="1" noChangeArrowheads="1"/>
          </p:cNvPicPr>
          <p:nvPr/>
        </p:nvPicPr>
        <p:blipFill>
          <a:blip r:embed="rId4"/>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B2A0AD10-B4D5-4A99-8B93-A0987431AE4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7" name="CustomShape 6">
            <a:extLst>
              <a:ext uri="{FF2B5EF4-FFF2-40B4-BE49-F238E27FC236}">
                <a16:creationId xmlns:a16="http://schemas.microsoft.com/office/drawing/2014/main" id="{87C1F3DE-C4AB-4B39-B739-0AB748EBD357}"/>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9AC71B4F-8352-4CDA-95B8-CFC43B9B859D}"/>
              </a:ext>
            </a:extLst>
          </p:cNvPr>
          <p:cNvSpPr>
            <a:spLocks noGrp="1"/>
          </p:cNvSpPr>
          <p:nvPr>
            <p:ph type="sldNum" sz="quarter" idx="12"/>
          </p:nvPr>
        </p:nvSpPr>
        <p:spPr/>
        <p:txBody>
          <a:bodyPr/>
          <a:lstStyle/>
          <a:p>
            <a:fld id="{95288E07-0843-4558-80B5-C3FF8C286121}" type="slidenum">
              <a:rPr lang="en-GB" smtClean="0"/>
              <a:t>9</a:t>
            </a:fld>
            <a:endParaRPr lang="en-GB"/>
          </a:p>
        </p:txBody>
      </p:sp>
    </p:spTree>
    <p:extLst>
      <p:ext uri="{BB962C8B-B14F-4D97-AF65-F5344CB8AC3E}">
        <p14:creationId xmlns:p14="http://schemas.microsoft.com/office/powerpoint/2010/main" val="2308936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5. </a:t>
            </a:r>
            <a:r>
              <a:rPr lang="en-GB" sz="2400" dirty="0">
                <a:latin typeface="Arial" panose="020B0604020202020204" pitchFamily="34" charset="0"/>
                <a:cs typeface="Arial" panose="020B0604020202020204" pitchFamily="34" charset="0"/>
              </a:rPr>
              <a:t>Flask</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20720"/>
            <a:ext cx="10956240" cy="150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Open-source</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Web application framework to develop the server hosting the APIs where the data are accessible</a:t>
            </a:r>
          </a:p>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Tools and libraries which can be used to connect FLASK with other system components.</a:t>
            </a: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architecture for data transfer</a:t>
            </a:r>
          </a:p>
        </p:txBody>
      </p:sp>
      <p:pic>
        <p:nvPicPr>
          <p:cNvPr id="4" name="Picture 3">
            <a:extLst>
              <a:ext uri="{FF2B5EF4-FFF2-40B4-BE49-F238E27FC236}">
                <a16:creationId xmlns:a16="http://schemas.microsoft.com/office/drawing/2014/main" id="{3B4965C0-6B7F-48BC-ACEC-4B08ECEFB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360" y="3806802"/>
            <a:ext cx="2438400" cy="2438400"/>
          </a:xfrm>
          <a:prstGeom prst="rect">
            <a:avLst/>
          </a:prstGeom>
        </p:spPr>
      </p:pic>
      <p:sp>
        <p:nvSpPr>
          <p:cNvPr id="12" name="Rectangle 11">
            <a:extLst>
              <a:ext uri="{FF2B5EF4-FFF2-40B4-BE49-F238E27FC236}">
                <a16:creationId xmlns:a16="http://schemas.microsoft.com/office/drawing/2014/main" id="{23DDD462-32DB-4C90-8208-8439D23FD780}"/>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99B26390-D98E-4B89-9332-E50F5EAEA646}"/>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45DED1BE-4326-4E36-8DAB-E7FFC301A41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5" name="CustomShape 6">
            <a:extLst>
              <a:ext uri="{FF2B5EF4-FFF2-40B4-BE49-F238E27FC236}">
                <a16:creationId xmlns:a16="http://schemas.microsoft.com/office/drawing/2014/main" id="{8B5A0742-3B7E-497C-B939-5B6602F7256D}"/>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B748B57D-DE8B-4211-87CF-AC9F1D3D363A}"/>
              </a:ext>
            </a:extLst>
          </p:cNvPr>
          <p:cNvSpPr>
            <a:spLocks noGrp="1"/>
          </p:cNvSpPr>
          <p:nvPr>
            <p:ph type="sldNum" sz="quarter" idx="12"/>
          </p:nvPr>
        </p:nvSpPr>
        <p:spPr/>
        <p:txBody>
          <a:bodyPr/>
          <a:lstStyle/>
          <a:p>
            <a:fld id="{95288E07-0843-4558-80B5-C3FF8C286121}" type="slidenum">
              <a:rPr lang="en-GB" smtClean="0"/>
              <a:t>10</a:t>
            </a:fld>
            <a:endParaRPr lang="en-GB"/>
          </a:p>
        </p:txBody>
      </p:sp>
    </p:spTree>
    <p:extLst>
      <p:ext uri="{BB962C8B-B14F-4D97-AF65-F5344CB8AC3E}">
        <p14:creationId xmlns:p14="http://schemas.microsoft.com/office/powerpoint/2010/main" val="2679598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62512-F953-486E-8393-5A64A8FCA592}"/>
              </a:ext>
            </a:extLst>
          </p:cNvPr>
          <p:cNvSpPr>
            <a:spLocks noGrp="1"/>
          </p:cNvSpPr>
          <p:nvPr>
            <p:ph type="title"/>
          </p:nvPr>
        </p:nvSpPr>
        <p:spPr/>
        <p:txBody>
          <a:bodyPr/>
          <a:lstStyle/>
          <a:p>
            <a:r>
              <a:rPr lang="en-US" sz="6000" dirty="0">
                <a:latin typeface="Arial" panose="020B0604020202020204" pitchFamily="34" charset="0"/>
                <a:cs typeface="Arial" panose="020B0604020202020204" pitchFamily="34" charset="0"/>
              </a:rPr>
              <a:t>SHOW SOLUTION</a:t>
            </a:r>
            <a:endParaRPr lang="en-GB" sz="60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E2EC3FDF-4E00-4B71-9C2D-1BA2F55CC44A}"/>
              </a:ext>
            </a:extLst>
          </p:cNvPr>
          <p:cNvSpPr>
            <a:spLocks noGrp="1"/>
          </p:cNvSpPr>
          <p:nvPr>
            <p:ph type="body" sz="half" idx="2"/>
          </p:nvPr>
        </p:nvSpPr>
        <p:spPr/>
        <p:txBody>
          <a:bodyPr/>
          <a:lstStyle/>
          <a:p>
            <a:r>
              <a:rPr lang="en-GB" sz="4000" b="1" dirty="0">
                <a:latin typeface="Arial" panose="020B0604020202020204" pitchFamily="34" charset="0"/>
                <a:cs typeface="Arial" panose="020B0604020202020204" pitchFamily="34" charset="0"/>
              </a:rPr>
              <a:t>SHOW cyber security mechanisms</a:t>
            </a:r>
            <a:endParaRPr lang="en-GB" b="1" dirty="0">
              <a:latin typeface="Arial" panose="020B0604020202020204" pitchFamily="34" charset="0"/>
              <a:cs typeface="Arial" panose="020B0604020202020204" pitchFamily="34" charset="0"/>
            </a:endParaRPr>
          </a:p>
        </p:txBody>
      </p:sp>
      <p:sp>
        <p:nvSpPr>
          <p:cNvPr id="11" name="CustomShape 3">
            <a:extLst>
              <a:ext uri="{FF2B5EF4-FFF2-40B4-BE49-F238E27FC236}">
                <a16:creationId xmlns:a16="http://schemas.microsoft.com/office/drawing/2014/main" id="{DA2A1C68-986E-47FE-BA65-E66ECEF4E937}"/>
              </a:ext>
            </a:extLst>
          </p:cNvPr>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12" name="Rectangle 11">
            <a:extLst>
              <a:ext uri="{FF2B5EF4-FFF2-40B4-BE49-F238E27FC236}">
                <a16:creationId xmlns:a16="http://schemas.microsoft.com/office/drawing/2014/main" id="{B5B39F5F-40B2-4DD2-865C-74CF7023B3B2}"/>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4965821A-573F-4C19-B9D6-3C107EF68A7F}"/>
              </a:ext>
            </a:extLst>
          </p:cNvPr>
          <p:cNvPicPr>
            <a:picLocks noChangeAspect="1" noChangeArrowheads="1"/>
          </p:cNvPicPr>
          <p:nvPr/>
        </p:nvPicPr>
        <p:blipFill>
          <a:blip r:embed="rId2"/>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E67BDA07-A527-4334-B253-15A518FD2B4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5" name="CustomShape 6">
            <a:extLst>
              <a:ext uri="{FF2B5EF4-FFF2-40B4-BE49-F238E27FC236}">
                <a16:creationId xmlns:a16="http://schemas.microsoft.com/office/drawing/2014/main" id="{A2AF9B9B-B262-4912-BB6D-D2C2D21A602D}"/>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DD1B40E8-9ABF-489D-AC6F-2FC10FC3437A}"/>
              </a:ext>
            </a:extLst>
          </p:cNvPr>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3593153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1. </a:t>
            </a:r>
            <a:r>
              <a:rPr lang="en-GB" sz="2400" b="0" strike="noStrike" spc="-1" dirty="0">
                <a:latin typeface="Arial" panose="020B0604020202020204" pitchFamily="34" charset="0"/>
                <a:ea typeface="DejaVu Sans"/>
                <a:cs typeface="Arial" panose="020B0604020202020204" pitchFamily="34" charset="0"/>
              </a:rPr>
              <a:t>KEYCLO</a:t>
            </a:r>
            <a:r>
              <a:rPr lang="en-GB" sz="2400" spc="-1" dirty="0">
                <a:latin typeface="Arial" panose="020B0604020202020204" pitchFamily="34" charset="0"/>
                <a:ea typeface="DejaVu Sans"/>
                <a:cs typeface="Arial" panose="020B0604020202020204" pitchFamily="34" charset="0"/>
              </a:rPr>
              <a:t>AK</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32026"/>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Open-source</a:t>
            </a:r>
          </a:p>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Identity and Access Management portal (IDM)</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Oauth2</a:t>
            </a:r>
            <a:endParaRPr lang="en-US" spc="-1" dirty="0">
              <a:latin typeface="Arial" panose="020B0604020202020204" pitchFamily="34" charset="0"/>
              <a:cs typeface="Arial" panose="020B0604020202020204" pitchFamily="34" charset="0"/>
            </a:endParaRPr>
          </a:p>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SSO</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Social Login</a:t>
            </a:r>
            <a:endParaRPr lang="en-US" spc="-1" dirty="0">
              <a:latin typeface="Arial" panose="020B0604020202020204" pitchFamily="34" charset="0"/>
              <a:cs typeface="Arial" panose="020B0604020202020204" pitchFamily="34" charset="0"/>
            </a:endParaRP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Two factor authentication</a:t>
            </a:r>
            <a:endParaRPr lang="en-US" spc="-1" dirty="0">
              <a:latin typeface="Arial" panose="020B0604020202020204" pitchFamily="34" charset="0"/>
              <a:cs typeface="Arial" panose="020B0604020202020204" pitchFamily="34" charset="0"/>
            </a:endParaRP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Login and registration utilities</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Token generation and authorization</a:t>
            </a:r>
            <a:endParaRPr lang="en-US" spc="-1"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t>
            </a:r>
            <a:r>
              <a:rPr lang="en-GB" sz="3200" dirty="0">
                <a:latin typeface="Arial" panose="020B0604020202020204" pitchFamily="34" charset="0"/>
                <a:cs typeface="Arial" panose="020B0604020202020204" pitchFamily="34" charset="0"/>
              </a:rPr>
              <a:t>cyber security mechanisms</a:t>
            </a:r>
            <a:endParaRPr lang="en-US" sz="3200" b="1" strike="noStrike" spc="-1" dirty="0">
              <a:latin typeface="Arial" panose="020B0604020202020204" pitchFamily="34" charset="0"/>
              <a:ea typeface="DejaVu Sans"/>
              <a:cs typeface="Arial" panose="020B0604020202020204" pitchFamily="34" charset="0"/>
            </a:endParaRPr>
          </a:p>
        </p:txBody>
      </p:sp>
      <p:pic>
        <p:nvPicPr>
          <p:cNvPr id="3" name="Picture 2">
            <a:extLst>
              <a:ext uri="{FF2B5EF4-FFF2-40B4-BE49-F238E27FC236}">
                <a16:creationId xmlns:a16="http://schemas.microsoft.com/office/drawing/2014/main" id="{18274D3A-8164-47BE-8461-803D89B555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1468" y="3846960"/>
            <a:ext cx="3278332" cy="2797155"/>
          </a:xfrm>
          <a:prstGeom prst="rect">
            <a:avLst/>
          </a:prstGeom>
        </p:spPr>
      </p:pic>
      <p:sp>
        <p:nvSpPr>
          <p:cNvPr id="12" name="Rectangle 11">
            <a:extLst>
              <a:ext uri="{FF2B5EF4-FFF2-40B4-BE49-F238E27FC236}">
                <a16:creationId xmlns:a16="http://schemas.microsoft.com/office/drawing/2014/main" id="{DC62311A-FF22-4614-8AB6-3E50814BF09D}"/>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477F3607-9E68-42FE-9EA9-A8E019C7B04C}"/>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1C73505C-835D-413A-A3E3-16DB9FA7B19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5" name="CustomShape 6">
            <a:extLst>
              <a:ext uri="{FF2B5EF4-FFF2-40B4-BE49-F238E27FC236}">
                <a16:creationId xmlns:a16="http://schemas.microsoft.com/office/drawing/2014/main" id="{13ECC0F5-895D-4148-B74A-449609C1BB60}"/>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DAB962C4-9491-4EB4-81B4-BDFC3F34F778}"/>
              </a:ext>
            </a:extLst>
          </p:cNvPr>
          <p:cNvSpPr>
            <a:spLocks noGrp="1"/>
          </p:cNvSpPr>
          <p:nvPr>
            <p:ph type="sldNum" sz="quarter" idx="12"/>
          </p:nvPr>
        </p:nvSpPr>
        <p:spPr/>
        <p:txBody>
          <a:bodyPr/>
          <a:lstStyle/>
          <a:p>
            <a:fld id="{95288E07-0843-4558-80B5-C3FF8C286121}" type="slidenum">
              <a:rPr lang="en-GB" smtClean="0"/>
              <a:t>12</a:t>
            </a:fld>
            <a:endParaRPr lang="en-GB"/>
          </a:p>
        </p:txBody>
      </p:sp>
    </p:spTree>
    <p:extLst>
      <p:ext uri="{BB962C8B-B14F-4D97-AF65-F5344CB8AC3E}">
        <p14:creationId xmlns:p14="http://schemas.microsoft.com/office/powerpoint/2010/main" val="1868706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73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spc="-1" dirty="0">
                <a:latin typeface="Arial" panose="020B0604020202020204" pitchFamily="34" charset="0"/>
                <a:ea typeface="DejaVu Sans"/>
                <a:cs typeface="Arial" panose="020B0604020202020204" pitchFamily="34" charset="0"/>
              </a:rPr>
              <a:t>2</a:t>
            </a:r>
            <a:r>
              <a:rPr lang="en-US" sz="2400" b="0" strike="noStrike" spc="-1" dirty="0">
                <a:latin typeface="Arial" panose="020B0604020202020204" pitchFamily="34" charset="0"/>
                <a:ea typeface="DejaVu Sans"/>
                <a:cs typeface="Arial" panose="020B0604020202020204" pitchFamily="34" charset="0"/>
              </a:rPr>
              <a:t>. </a:t>
            </a:r>
            <a:r>
              <a:rPr lang="en-GB" sz="2400" dirty="0">
                <a:latin typeface="Arial" panose="020B0604020202020204" pitchFamily="34" charset="0"/>
                <a:cs typeface="Arial" panose="020B0604020202020204" pitchFamily="34" charset="0"/>
              </a:rPr>
              <a:t>CLOUDFLARE</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64462"/>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Free</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Content Delivery Network (CDN) type product</a:t>
            </a:r>
            <a:endParaRPr lang="en-US" spc="-1" dirty="0">
              <a:latin typeface="Arial" panose="020B0604020202020204" pitchFamily="34" charset="0"/>
              <a:cs typeface="Arial" panose="020B0604020202020204" pitchFamily="34" charset="0"/>
            </a:endParaRP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Offers security against cyberattacks (DoS, SQL injection, identity theft)</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Boost site performance and speed in loading</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Visualizes network data critical for the infrastructure</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Integrates a Web Application Firewall (WAF)</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Can manage the SSL/TLS connections</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Acts as a large VPN that hides the real server IP address</a:t>
            </a: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t>
            </a:r>
            <a:r>
              <a:rPr lang="en-GB" sz="3200" dirty="0">
                <a:latin typeface="Arial" panose="020B0604020202020204" pitchFamily="34" charset="0"/>
                <a:cs typeface="Arial" panose="020B0604020202020204" pitchFamily="34" charset="0"/>
              </a:rPr>
              <a:t>cyber security mechanisms</a:t>
            </a:r>
            <a:endParaRPr lang="en-US" sz="3200" b="1" strike="noStrike" spc="-1" dirty="0">
              <a:latin typeface="Arial" panose="020B0604020202020204" pitchFamily="34" charset="0"/>
              <a:ea typeface="DejaVu Sans"/>
              <a:cs typeface="Arial" panose="020B0604020202020204" pitchFamily="34" charset="0"/>
            </a:endParaRPr>
          </a:p>
        </p:txBody>
      </p:sp>
      <p:pic>
        <p:nvPicPr>
          <p:cNvPr id="5" name="Picture 4">
            <a:extLst>
              <a:ext uri="{FF2B5EF4-FFF2-40B4-BE49-F238E27FC236}">
                <a16:creationId xmlns:a16="http://schemas.microsoft.com/office/drawing/2014/main" id="{177F40BE-8EE7-462C-A35A-29D568DBD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2500" y="4723680"/>
            <a:ext cx="3659880" cy="1232160"/>
          </a:xfrm>
          <a:prstGeom prst="rect">
            <a:avLst/>
          </a:prstGeom>
          <a:solidFill>
            <a:schemeClr val="tx2"/>
          </a:solidFill>
        </p:spPr>
      </p:pic>
      <p:sp>
        <p:nvSpPr>
          <p:cNvPr id="12" name="Rectangle 11">
            <a:extLst>
              <a:ext uri="{FF2B5EF4-FFF2-40B4-BE49-F238E27FC236}">
                <a16:creationId xmlns:a16="http://schemas.microsoft.com/office/drawing/2014/main" id="{35299402-457B-48E0-9209-A33279157FF2}"/>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3" name="Picture 4" descr="E:\Anastasis\Dropbox\[CERTH-ITI] Personal Repo\[Logos] CERTH &amp; CERTH-ITI\English\ITI-logo.jpg">
            <a:extLst>
              <a:ext uri="{FF2B5EF4-FFF2-40B4-BE49-F238E27FC236}">
                <a16:creationId xmlns:a16="http://schemas.microsoft.com/office/drawing/2014/main" id="{ECEA41B4-3E7D-48A5-97EF-A1C07F23DE72}"/>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4" name="Picture 5" descr="E:\Anastasis\Dropbox\[CERTH-ITI] Personal Repo\[Logos] CERTH &amp; CERTH-ITI\English\CERTH LOGOentransparent.png">
            <a:extLst>
              <a:ext uri="{FF2B5EF4-FFF2-40B4-BE49-F238E27FC236}">
                <a16:creationId xmlns:a16="http://schemas.microsoft.com/office/drawing/2014/main" id="{F23055D5-707C-4E2C-A821-CB3B92D07C5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5" name="CustomShape 6">
            <a:extLst>
              <a:ext uri="{FF2B5EF4-FFF2-40B4-BE49-F238E27FC236}">
                <a16:creationId xmlns:a16="http://schemas.microsoft.com/office/drawing/2014/main" id="{F16A46F5-D194-4C49-9246-83E1810E3A37}"/>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851697ED-CDDC-46F4-8C4D-63DE27DF6583}"/>
              </a:ext>
            </a:extLst>
          </p:cNvPr>
          <p:cNvSpPr>
            <a:spLocks noGrp="1"/>
          </p:cNvSpPr>
          <p:nvPr>
            <p:ph type="sldNum" sz="quarter" idx="12"/>
          </p:nvPr>
        </p:nvSpPr>
        <p:spPr/>
        <p:txBody>
          <a:bodyPr/>
          <a:lstStyle/>
          <a:p>
            <a:fld id="{95288E07-0843-4558-80B5-C3FF8C286121}" type="slidenum">
              <a:rPr lang="en-GB" smtClean="0"/>
              <a:t>13</a:t>
            </a:fld>
            <a:endParaRPr lang="en-GB"/>
          </a:p>
        </p:txBody>
      </p:sp>
    </p:spTree>
    <p:extLst>
      <p:ext uri="{BB962C8B-B14F-4D97-AF65-F5344CB8AC3E}">
        <p14:creationId xmlns:p14="http://schemas.microsoft.com/office/powerpoint/2010/main" val="174154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73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3. </a:t>
            </a:r>
            <a:r>
              <a:rPr lang="en-GB" sz="2400" dirty="0">
                <a:latin typeface="Arial" panose="020B0604020202020204" pitchFamily="34" charset="0"/>
                <a:cs typeface="Arial" panose="020B0604020202020204" pitchFamily="34" charset="0"/>
              </a:rPr>
              <a:t>SNORT</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48354"/>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sz="2000" spc="-1" dirty="0">
                <a:latin typeface="Arial" panose="020B0604020202020204" pitchFamily="34" charset="0"/>
                <a:cs typeface="Arial" panose="020B0604020202020204" pitchFamily="34" charset="0"/>
              </a:rPr>
              <a:t>Open-source</a:t>
            </a:r>
          </a:p>
          <a:p>
            <a:pPr marL="455760" indent="-341280" algn="just">
              <a:spcBef>
                <a:spcPts val="601"/>
              </a:spcBef>
              <a:buClr>
                <a:schemeClr val="tx1">
                  <a:lumMod val="85000"/>
                </a:schemeClr>
              </a:buClr>
              <a:buSzPct val="80000"/>
              <a:buFont typeface="Wingdings" charset="2"/>
              <a:buChar char=""/>
            </a:pPr>
            <a:r>
              <a:rPr lang="en-GB" sz="2000" dirty="0">
                <a:latin typeface="Arial" panose="020B0604020202020204" pitchFamily="34" charset="0"/>
                <a:cs typeface="Arial" panose="020B0604020202020204" pitchFamily="34" charset="0"/>
              </a:rPr>
              <a:t>Signature-based </a:t>
            </a:r>
            <a:r>
              <a:rPr lang="en-US" sz="2000" spc="-1" dirty="0">
                <a:latin typeface="Arial" panose="020B0604020202020204" pitchFamily="34" charset="0"/>
                <a:cs typeface="Arial" panose="020B0604020202020204" pitchFamily="34" charset="0"/>
              </a:rPr>
              <a:t>Intrusion detection system</a:t>
            </a:r>
          </a:p>
          <a:p>
            <a:pPr marL="455760" indent="-341280" algn="just">
              <a:spcBef>
                <a:spcPts val="601"/>
              </a:spcBef>
              <a:buClr>
                <a:schemeClr val="tx1">
                  <a:lumMod val="85000"/>
                </a:schemeClr>
              </a:buClr>
              <a:buSzPct val="80000"/>
              <a:buFont typeface="Wingdings" charset="2"/>
              <a:buChar char=""/>
            </a:pPr>
            <a:r>
              <a:rPr lang="en-GB" sz="2000" dirty="0">
                <a:latin typeface="Arial" panose="020B0604020202020204" pitchFamily="34" charset="0"/>
                <a:cs typeface="Arial" panose="020B0604020202020204" pitchFamily="34" charset="0"/>
              </a:rPr>
              <a:t>Captures network traffic packets</a:t>
            </a:r>
          </a:p>
          <a:p>
            <a:pPr marL="455760" indent="-341280" algn="just">
              <a:spcBef>
                <a:spcPts val="601"/>
              </a:spcBef>
              <a:buClr>
                <a:schemeClr val="tx1">
                  <a:lumMod val="85000"/>
                </a:schemeClr>
              </a:buClr>
              <a:buSzPct val="80000"/>
              <a:buFont typeface="Wingdings" charset="2"/>
              <a:buChar char=""/>
            </a:pPr>
            <a:r>
              <a:rPr lang="en-GB" sz="2000" dirty="0">
                <a:latin typeface="Arial" panose="020B0604020202020204" pitchFamily="34" charset="0"/>
                <a:cs typeface="Arial" panose="020B0604020202020204" pitchFamily="34" charset="0"/>
              </a:rPr>
              <a:t>Recognizes known patterns</a:t>
            </a:r>
          </a:p>
          <a:p>
            <a:pPr marL="455760" indent="-341280" algn="just">
              <a:spcBef>
                <a:spcPts val="601"/>
              </a:spcBef>
              <a:buClr>
                <a:schemeClr val="tx1">
                  <a:lumMod val="85000"/>
                </a:schemeClr>
              </a:buClr>
              <a:buSzPct val="80000"/>
              <a:buFont typeface="Wingdings" charset="2"/>
              <a:buChar char=""/>
            </a:pPr>
            <a:r>
              <a:rPr lang="en-US" sz="2000" dirty="0">
                <a:latin typeface="Arial" panose="020B0604020202020204" pitchFamily="34" charset="0"/>
                <a:cs typeface="Arial" panose="020B0604020202020204" pitchFamily="34" charset="0"/>
              </a:rPr>
              <a:t>Processes packets on standard Ethernet-based networks with high velocity per packet.</a:t>
            </a:r>
            <a:endParaRPr lang="en-US" sz="2000" spc="-1" dirty="0">
              <a:latin typeface="Arial" panose="020B0604020202020204" pitchFamily="34" charset="0"/>
              <a:cs typeface="Arial" panose="020B0604020202020204" pitchFamily="34" charset="0"/>
            </a:endParaRPr>
          </a:p>
          <a:p>
            <a:pPr marL="455760" indent="-341280" algn="just">
              <a:spcBef>
                <a:spcPts val="601"/>
              </a:spcBef>
              <a:buClr>
                <a:schemeClr val="tx1">
                  <a:lumMod val="85000"/>
                </a:schemeClr>
              </a:buClr>
              <a:buSzPct val="80000"/>
              <a:buFont typeface="Wingdings" charset="2"/>
              <a:buChar char=""/>
            </a:pPr>
            <a:endParaRPr lang="en-US" sz="2000" spc="-1"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t>
            </a:r>
            <a:r>
              <a:rPr lang="en-GB" sz="3200" dirty="0">
                <a:latin typeface="Arial" panose="020B0604020202020204" pitchFamily="34" charset="0"/>
                <a:cs typeface="Arial" panose="020B0604020202020204" pitchFamily="34" charset="0"/>
              </a:rPr>
              <a:t>cyber security mechanisms</a:t>
            </a:r>
            <a:endParaRPr lang="en-US" sz="3200" b="1" strike="noStrike" spc="-1" dirty="0">
              <a:latin typeface="Arial" panose="020B0604020202020204" pitchFamily="34" charset="0"/>
              <a:ea typeface="DejaVu Sans"/>
              <a:cs typeface="Arial" panose="020B0604020202020204" pitchFamily="34" charset="0"/>
            </a:endParaRPr>
          </a:p>
        </p:txBody>
      </p:sp>
      <p:pic>
        <p:nvPicPr>
          <p:cNvPr id="11" name="Picture 10">
            <a:extLst>
              <a:ext uri="{FF2B5EF4-FFF2-40B4-BE49-F238E27FC236}">
                <a16:creationId xmlns:a16="http://schemas.microsoft.com/office/drawing/2014/main" id="{659CB039-5F9A-4577-8E69-728F863656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127" y="4279487"/>
            <a:ext cx="2895600" cy="1581150"/>
          </a:xfrm>
          <a:prstGeom prst="rect">
            <a:avLst/>
          </a:prstGeom>
        </p:spPr>
      </p:pic>
      <p:sp>
        <p:nvSpPr>
          <p:cNvPr id="13" name="Rectangle 12">
            <a:extLst>
              <a:ext uri="{FF2B5EF4-FFF2-40B4-BE49-F238E27FC236}">
                <a16:creationId xmlns:a16="http://schemas.microsoft.com/office/drawing/2014/main" id="{52AC904B-D311-4E2E-A862-0135E9B61211}"/>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4" name="Picture 4" descr="E:\Anastasis\Dropbox\[CERTH-ITI] Personal Repo\[Logos] CERTH &amp; CERTH-ITI\English\ITI-logo.jpg">
            <a:extLst>
              <a:ext uri="{FF2B5EF4-FFF2-40B4-BE49-F238E27FC236}">
                <a16:creationId xmlns:a16="http://schemas.microsoft.com/office/drawing/2014/main" id="{A5A68FC7-BAE8-4DB0-86D6-7A8B8FFB9E4E}"/>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5" name="Picture 5" descr="E:\Anastasis\Dropbox\[CERTH-ITI] Personal Repo\[Logos] CERTH &amp; CERTH-ITI\English\CERTH LOGOentransparent.png">
            <a:extLst>
              <a:ext uri="{FF2B5EF4-FFF2-40B4-BE49-F238E27FC236}">
                <a16:creationId xmlns:a16="http://schemas.microsoft.com/office/drawing/2014/main" id="{BA3F0A17-C257-4B4D-B446-9BEAC6440DE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6" name="CustomShape 6">
            <a:extLst>
              <a:ext uri="{FF2B5EF4-FFF2-40B4-BE49-F238E27FC236}">
                <a16:creationId xmlns:a16="http://schemas.microsoft.com/office/drawing/2014/main" id="{700B97EC-F1F0-413F-998B-2B501DAEA82F}"/>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2C42005F-6F20-4FEB-B08D-DF40AEC84702}"/>
              </a:ext>
            </a:extLst>
          </p:cNvPr>
          <p:cNvSpPr>
            <a:spLocks noGrp="1"/>
          </p:cNvSpPr>
          <p:nvPr>
            <p:ph type="sldNum" sz="quarter" idx="12"/>
          </p:nvPr>
        </p:nvSpPr>
        <p:spPr/>
        <p:txBody>
          <a:bodyPr/>
          <a:lstStyle/>
          <a:p>
            <a:fld id="{95288E07-0843-4558-80B5-C3FF8C286121}" type="slidenum">
              <a:rPr lang="en-GB" smtClean="0"/>
              <a:t>14</a:t>
            </a:fld>
            <a:endParaRPr lang="en-GB"/>
          </a:p>
        </p:txBody>
      </p:sp>
    </p:spTree>
    <p:extLst>
      <p:ext uri="{BB962C8B-B14F-4D97-AF65-F5344CB8AC3E}">
        <p14:creationId xmlns:p14="http://schemas.microsoft.com/office/powerpoint/2010/main" val="1770348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73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spc="-1" dirty="0">
                <a:latin typeface="Arial" panose="020B0604020202020204" pitchFamily="34" charset="0"/>
                <a:ea typeface="DejaVu Sans"/>
                <a:cs typeface="Arial" panose="020B0604020202020204" pitchFamily="34" charset="0"/>
              </a:rPr>
              <a:t>4</a:t>
            </a:r>
            <a:r>
              <a:rPr lang="en-US" sz="2400" b="0" strike="noStrike" spc="-1" dirty="0">
                <a:latin typeface="Arial" panose="020B0604020202020204" pitchFamily="34" charset="0"/>
                <a:ea typeface="DejaVu Sans"/>
                <a:cs typeface="Arial" panose="020B0604020202020204" pitchFamily="34" charset="0"/>
              </a:rPr>
              <a:t>. </a:t>
            </a:r>
            <a:r>
              <a:rPr lang="en-GB" sz="2400" dirty="0">
                <a:latin typeface="Arial" panose="020B0604020202020204" pitchFamily="34" charset="0"/>
                <a:cs typeface="Arial" panose="020B0604020202020204" pitchFamily="34" charset="0"/>
              </a:rPr>
              <a:t>NGNIX</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61092"/>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spc="-1" dirty="0">
                <a:latin typeface="Arial" panose="020B0604020202020204" pitchFamily="34" charset="0"/>
                <a:cs typeface="Arial" panose="020B0604020202020204" pitchFamily="34" charset="0"/>
              </a:rPr>
              <a:t>Open-source</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High performance http and proxy server</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Redirects all the traffic from the localhost original ports to specific secure ports</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Includes load balancers</a:t>
            </a:r>
          </a:p>
          <a:p>
            <a:pPr marL="455760" indent="-341280" algn="just">
              <a:spcBef>
                <a:spcPts val="601"/>
              </a:spcBef>
              <a:buClr>
                <a:schemeClr val="tx1">
                  <a:lumMod val="85000"/>
                </a:schemeClr>
              </a:buClr>
              <a:buSzPct val="80000"/>
              <a:buFont typeface="Wingdings" charset="2"/>
              <a:buChar char=""/>
            </a:pPr>
            <a:r>
              <a:rPr lang="en-GB" spc="-1" dirty="0">
                <a:latin typeface="Arial" panose="020B0604020202020204" pitchFamily="34" charset="0"/>
                <a:cs typeface="Arial" panose="020B0604020202020204" pitchFamily="34" charset="0"/>
              </a:rPr>
              <a:t>Use of SSL/TLS protocol to secure system ports accessible over the internet</a:t>
            </a:r>
            <a:endParaRPr lang="en-US" spc="-1"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t>
            </a:r>
            <a:r>
              <a:rPr lang="en-GB" sz="3200" dirty="0">
                <a:latin typeface="Arial" panose="020B0604020202020204" pitchFamily="34" charset="0"/>
                <a:cs typeface="Arial" panose="020B0604020202020204" pitchFamily="34" charset="0"/>
              </a:rPr>
              <a:t>cyber security mechanisms</a:t>
            </a:r>
            <a:endParaRPr lang="en-US" sz="3200" b="1" strike="noStrike" spc="-1" dirty="0">
              <a:latin typeface="Arial" panose="020B0604020202020204" pitchFamily="34" charset="0"/>
              <a:ea typeface="DejaVu Sans"/>
              <a:cs typeface="Arial" panose="020B0604020202020204" pitchFamily="34" charset="0"/>
            </a:endParaRPr>
          </a:p>
        </p:txBody>
      </p:sp>
      <p:pic>
        <p:nvPicPr>
          <p:cNvPr id="3" name="Picture 2">
            <a:extLst>
              <a:ext uri="{FF2B5EF4-FFF2-40B4-BE49-F238E27FC236}">
                <a16:creationId xmlns:a16="http://schemas.microsoft.com/office/drawing/2014/main" id="{5E64DDD1-37C9-4673-88F0-19FB30BA47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1310" y="4836881"/>
            <a:ext cx="4278490" cy="1436557"/>
          </a:xfrm>
          <a:prstGeom prst="rect">
            <a:avLst/>
          </a:prstGeom>
        </p:spPr>
      </p:pic>
      <p:sp>
        <p:nvSpPr>
          <p:cNvPr id="11" name="Rectangle 10">
            <a:extLst>
              <a:ext uri="{FF2B5EF4-FFF2-40B4-BE49-F238E27FC236}">
                <a16:creationId xmlns:a16="http://schemas.microsoft.com/office/drawing/2014/main" id="{1026C817-118F-4199-BF6B-DBA7454B7C6A}"/>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2" name="Picture 4" descr="E:\Anastasis\Dropbox\[CERTH-ITI] Personal Repo\[Logos] CERTH &amp; CERTH-ITI\English\ITI-logo.jpg">
            <a:extLst>
              <a:ext uri="{FF2B5EF4-FFF2-40B4-BE49-F238E27FC236}">
                <a16:creationId xmlns:a16="http://schemas.microsoft.com/office/drawing/2014/main" id="{1AFEF150-59E0-4B9F-AD25-33528DABFEF6}"/>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3" name="Picture 5" descr="E:\Anastasis\Dropbox\[CERTH-ITI] Personal Repo\[Logos] CERTH &amp; CERTH-ITI\English\CERTH LOGOentransparent.png">
            <a:extLst>
              <a:ext uri="{FF2B5EF4-FFF2-40B4-BE49-F238E27FC236}">
                <a16:creationId xmlns:a16="http://schemas.microsoft.com/office/drawing/2014/main" id="{7CD3DF26-C098-4DA3-8F84-2AC35F3812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4" name="CustomShape 6">
            <a:extLst>
              <a:ext uri="{FF2B5EF4-FFF2-40B4-BE49-F238E27FC236}">
                <a16:creationId xmlns:a16="http://schemas.microsoft.com/office/drawing/2014/main" id="{0284148F-CA41-43B2-94DF-85F0D609FF7C}"/>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57139523-F763-4B95-983F-ADC8FE46B8B1}"/>
              </a:ext>
            </a:extLst>
          </p:cNvPr>
          <p:cNvSpPr>
            <a:spLocks noGrp="1"/>
          </p:cNvSpPr>
          <p:nvPr>
            <p:ph type="sldNum" sz="quarter" idx="12"/>
          </p:nvPr>
        </p:nvSpPr>
        <p:spPr/>
        <p:txBody>
          <a:bodyPr/>
          <a:lstStyle/>
          <a:p>
            <a:fld id="{95288E07-0843-4558-80B5-C3FF8C286121}" type="slidenum">
              <a:rPr lang="en-GB" smtClean="0"/>
              <a:t>15</a:t>
            </a:fld>
            <a:endParaRPr lang="en-GB"/>
          </a:p>
        </p:txBody>
      </p:sp>
    </p:spTree>
    <p:extLst>
      <p:ext uri="{BB962C8B-B14F-4D97-AF65-F5344CB8AC3E}">
        <p14:creationId xmlns:p14="http://schemas.microsoft.com/office/powerpoint/2010/main" val="838661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9504360" cy="73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5. </a:t>
            </a:r>
            <a:r>
              <a:rPr lang="en-GB" sz="2400" dirty="0">
                <a:latin typeface="Arial" panose="020B0604020202020204" pitchFamily="34" charset="0"/>
                <a:cs typeface="Arial" panose="020B0604020202020204" pitchFamily="34" charset="0"/>
              </a:rPr>
              <a:t>HASHING for integrity </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74232"/>
            <a:ext cx="10956240" cy="1797136"/>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Ensures data integrity</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SHA-256 algorithm</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Hashes comparison (the hash of the sent message and the hash of the received message) to check system’s integrity</a:t>
            </a: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strike="noStrike" spc="-1" dirty="0">
                <a:latin typeface="Arial" panose="020B0604020202020204" pitchFamily="34" charset="0"/>
                <a:ea typeface="DejaVu Sans"/>
                <a:cs typeface="Arial" panose="020B0604020202020204" pitchFamily="34" charset="0"/>
              </a:rPr>
              <a:t>SHOW </a:t>
            </a:r>
            <a:r>
              <a:rPr lang="en-GB" sz="3200" dirty="0">
                <a:latin typeface="Arial" panose="020B0604020202020204" pitchFamily="34" charset="0"/>
                <a:cs typeface="Arial" panose="020B0604020202020204" pitchFamily="34" charset="0"/>
              </a:rPr>
              <a:t>cyber security mechanisms</a:t>
            </a:r>
            <a:endParaRPr lang="en-US" sz="3200" b="1" strike="noStrike" spc="-1" dirty="0">
              <a:latin typeface="Arial" panose="020B0604020202020204" pitchFamily="34" charset="0"/>
              <a:ea typeface="DejaVu Sans"/>
              <a:cs typeface="Arial" panose="020B0604020202020204" pitchFamily="34" charset="0"/>
            </a:endParaRPr>
          </a:p>
        </p:txBody>
      </p:sp>
      <p:sp>
        <p:nvSpPr>
          <p:cNvPr id="11" name="Rectangle 10">
            <a:extLst>
              <a:ext uri="{FF2B5EF4-FFF2-40B4-BE49-F238E27FC236}">
                <a16:creationId xmlns:a16="http://schemas.microsoft.com/office/drawing/2014/main" id="{25D4AE8D-9409-4006-A496-DD00A1984A07}"/>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2" name="Picture 4" descr="E:\Anastasis\Dropbox\[CERTH-ITI] Personal Repo\[Logos] CERTH &amp; CERTH-ITI\English\ITI-logo.jpg">
            <a:extLst>
              <a:ext uri="{FF2B5EF4-FFF2-40B4-BE49-F238E27FC236}">
                <a16:creationId xmlns:a16="http://schemas.microsoft.com/office/drawing/2014/main" id="{14C40CB7-E700-451D-91DB-736030D31085}"/>
              </a:ext>
            </a:extLst>
          </p:cNvPr>
          <p:cNvPicPr>
            <a:picLocks noChangeAspect="1" noChangeArrowheads="1"/>
          </p:cNvPicPr>
          <p:nvPr/>
        </p:nvPicPr>
        <p:blipFill>
          <a:blip r:embed="rId2"/>
          <a:srcRect/>
          <a:stretch>
            <a:fillRect/>
          </a:stretch>
        </p:blipFill>
        <p:spPr bwMode="auto">
          <a:xfrm>
            <a:off x="2636889" y="6325732"/>
            <a:ext cx="508281" cy="401718"/>
          </a:xfrm>
          <a:prstGeom prst="rect">
            <a:avLst/>
          </a:prstGeom>
          <a:noFill/>
          <a:ln w="9525">
            <a:noFill/>
            <a:miter lim="800000"/>
            <a:headEnd/>
            <a:tailEnd/>
          </a:ln>
        </p:spPr>
      </p:pic>
      <p:pic>
        <p:nvPicPr>
          <p:cNvPr id="13" name="Picture 5" descr="E:\Anastasis\Dropbox\[CERTH-ITI] Personal Repo\[Logos] CERTH &amp; CERTH-ITI\English\CERTH LOGOentransparent.png">
            <a:extLst>
              <a:ext uri="{FF2B5EF4-FFF2-40B4-BE49-F238E27FC236}">
                <a16:creationId xmlns:a16="http://schemas.microsoft.com/office/drawing/2014/main" id="{D018FBEE-22D5-4643-AD40-12A9F67AC67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4" name="CustomShape 6">
            <a:extLst>
              <a:ext uri="{FF2B5EF4-FFF2-40B4-BE49-F238E27FC236}">
                <a16:creationId xmlns:a16="http://schemas.microsoft.com/office/drawing/2014/main" id="{893C9403-B52D-4821-A075-ADFD5D244C0F}"/>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2DF5B96C-06E3-4BED-A589-72534FE73595}"/>
              </a:ext>
            </a:extLst>
          </p:cNvPr>
          <p:cNvSpPr>
            <a:spLocks noGrp="1"/>
          </p:cNvSpPr>
          <p:nvPr>
            <p:ph type="sldNum" sz="quarter" idx="12"/>
          </p:nvPr>
        </p:nvSpPr>
        <p:spPr/>
        <p:txBody>
          <a:bodyPr/>
          <a:lstStyle/>
          <a:p>
            <a:fld id="{95288E07-0843-4558-80B5-C3FF8C286121}" type="slidenum">
              <a:rPr lang="en-GB" smtClean="0"/>
              <a:t>16</a:t>
            </a:fld>
            <a:endParaRPr lang="en-GB"/>
          </a:p>
        </p:txBody>
      </p:sp>
    </p:spTree>
    <p:extLst>
      <p:ext uri="{BB962C8B-B14F-4D97-AF65-F5344CB8AC3E}">
        <p14:creationId xmlns:p14="http://schemas.microsoft.com/office/powerpoint/2010/main" val="3450459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62512-F953-486E-8393-5A64A8FCA592}"/>
              </a:ext>
            </a:extLst>
          </p:cNvPr>
          <p:cNvSpPr>
            <a:spLocks noGrp="1"/>
          </p:cNvSpPr>
          <p:nvPr>
            <p:ph type="title"/>
          </p:nvPr>
        </p:nvSpPr>
        <p:spPr/>
        <p:txBody>
          <a:bodyPr/>
          <a:lstStyle/>
          <a:p>
            <a:r>
              <a:rPr lang="en-GB" sz="6000" dirty="0">
                <a:latin typeface="Arial" panose="020B0604020202020204" pitchFamily="34" charset="0"/>
                <a:cs typeface="Arial" panose="020B0604020202020204" pitchFamily="34" charset="0"/>
              </a:rPr>
              <a:t>EXPERIMENTATION</a:t>
            </a:r>
            <a:endParaRPr lang="en-GB" sz="2400" dirty="0">
              <a:latin typeface="Arial" panose="020B0604020202020204" pitchFamily="34" charset="0"/>
              <a:cs typeface="Arial" panose="020B0604020202020204" pitchFamily="34" charset="0"/>
            </a:endParaRPr>
          </a:p>
        </p:txBody>
      </p:sp>
      <p:sp>
        <p:nvSpPr>
          <p:cNvPr id="9" name="CustomShape 3">
            <a:extLst>
              <a:ext uri="{FF2B5EF4-FFF2-40B4-BE49-F238E27FC236}">
                <a16:creationId xmlns:a16="http://schemas.microsoft.com/office/drawing/2014/main" id="{042BC2A1-C6C9-4B7D-83D9-870B9BA9C59A}"/>
              </a:ext>
            </a:extLst>
          </p:cNvPr>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10" name="Rectangle 9">
            <a:extLst>
              <a:ext uri="{FF2B5EF4-FFF2-40B4-BE49-F238E27FC236}">
                <a16:creationId xmlns:a16="http://schemas.microsoft.com/office/drawing/2014/main" id="{FC6B6990-4A6C-4176-AE30-DB65D160E918}"/>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1" name="Picture 4" descr="E:\Anastasis\Dropbox\[CERTH-ITI] Personal Repo\[Logos] CERTH &amp; CERTH-ITI\English\ITI-logo.jpg">
            <a:extLst>
              <a:ext uri="{FF2B5EF4-FFF2-40B4-BE49-F238E27FC236}">
                <a16:creationId xmlns:a16="http://schemas.microsoft.com/office/drawing/2014/main" id="{8463E588-F3C4-4C88-BE46-D63918EC3E57}"/>
              </a:ext>
            </a:extLst>
          </p:cNvPr>
          <p:cNvPicPr>
            <a:picLocks noChangeAspect="1" noChangeArrowheads="1"/>
          </p:cNvPicPr>
          <p:nvPr/>
        </p:nvPicPr>
        <p:blipFill>
          <a:blip r:embed="rId2"/>
          <a:srcRect/>
          <a:stretch>
            <a:fillRect/>
          </a:stretch>
        </p:blipFill>
        <p:spPr bwMode="auto">
          <a:xfrm>
            <a:off x="2636889" y="6325732"/>
            <a:ext cx="508281" cy="401718"/>
          </a:xfrm>
          <a:prstGeom prst="rect">
            <a:avLst/>
          </a:prstGeom>
          <a:noFill/>
          <a:ln w="9525">
            <a:noFill/>
            <a:miter lim="800000"/>
            <a:headEnd/>
            <a:tailEnd/>
          </a:ln>
        </p:spPr>
      </p:pic>
      <p:pic>
        <p:nvPicPr>
          <p:cNvPr id="12" name="Picture 5" descr="E:\Anastasis\Dropbox\[CERTH-ITI] Personal Repo\[Logos] CERTH &amp; CERTH-ITI\English\CERTH LOGOentransparent.png">
            <a:extLst>
              <a:ext uri="{FF2B5EF4-FFF2-40B4-BE49-F238E27FC236}">
                <a16:creationId xmlns:a16="http://schemas.microsoft.com/office/drawing/2014/main" id="{3670BDCC-3907-4176-AC41-638ECDDF365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3" name="CustomShape 6">
            <a:extLst>
              <a:ext uri="{FF2B5EF4-FFF2-40B4-BE49-F238E27FC236}">
                <a16:creationId xmlns:a16="http://schemas.microsoft.com/office/drawing/2014/main" id="{AD1D5B79-A3A1-4E19-8573-F5913B9FD939}"/>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85C56E45-A387-420A-A16B-1801D57F2128}"/>
              </a:ext>
            </a:extLst>
          </p:cNvPr>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2538394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r>
              <a:rPr lang="en-GB" sz="3200" dirty="0">
                <a:latin typeface="Arial" panose="020B0604020202020204" pitchFamily="34" charset="0"/>
                <a:cs typeface="Arial" panose="020B0604020202020204" pitchFamily="34" charset="0"/>
              </a:rPr>
              <a:t>Connection results – Component Connection</a:t>
            </a:r>
            <a:endParaRPr lang="en-GB" sz="3200" b="1" dirty="0">
              <a:latin typeface="Arial" panose="020B0604020202020204" pitchFamily="34" charset="0"/>
              <a:cs typeface="Arial" panose="020B0604020202020204" pitchFamily="34" charset="0"/>
            </a:endParaRPr>
          </a:p>
        </p:txBody>
      </p:sp>
      <p:pic>
        <p:nvPicPr>
          <p:cNvPr id="5" name="Content Placeholder 4">
            <a:extLst>
              <a:ext uri="{FF2B5EF4-FFF2-40B4-BE49-F238E27FC236}">
                <a16:creationId xmlns:a16="http://schemas.microsoft.com/office/drawing/2014/main" id="{0896CD67-9DCE-47A2-A0C1-C36F33215B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2200" y="1355407"/>
            <a:ext cx="8947150" cy="1461361"/>
          </a:xfrm>
        </p:spPr>
      </p:pic>
      <p:sp>
        <p:nvSpPr>
          <p:cNvPr id="10" name="CustomShape 2">
            <a:extLst>
              <a:ext uri="{FF2B5EF4-FFF2-40B4-BE49-F238E27FC236}">
                <a16:creationId xmlns:a16="http://schemas.microsoft.com/office/drawing/2014/main" id="{E57960F3-DE17-4DA6-B54B-44E9A176F07D}"/>
              </a:ext>
            </a:extLst>
          </p:cNvPr>
          <p:cNvSpPr/>
          <p:nvPr/>
        </p:nvSpPr>
        <p:spPr>
          <a:xfrm>
            <a:off x="616680" y="2981655"/>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571680" indent="-457200" algn="just">
              <a:spcBef>
                <a:spcPts val="601"/>
              </a:spcBef>
              <a:buClr>
                <a:schemeClr val="tx1">
                  <a:lumMod val="85000"/>
                </a:schemeClr>
              </a:buClr>
              <a:buSzPct val="80000"/>
              <a:buFont typeface="+mj-lt"/>
              <a:buAutoNum type="arabicPeriod"/>
            </a:pPr>
            <a:r>
              <a:rPr lang="en-US" dirty="0">
                <a:latin typeface="Arial" panose="020B0604020202020204" pitchFamily="34" charset="0"/>
                <a:cs typeface="Arial" panose="020B0604020202020204" pitchFamily="34" charset="0"/>
              </a:rPr>
              <a:t>MQTT broker that receives the data from the vehicle</a:t>
            </a:r>
          </a:p>
          <a:p>
            <a:pPr marL="571680" indent="-457200" algn="just">
              <a:spcBef>
                <a:spcPts val="601"/>
              </a:spcBef>
              <a:buClr>
                <a:schemeClr val="tx1">
                  <a:lumMod val="85000"/>
                </a:schemeClr>
              </a:buClr>
              <a:buSzPct val="80000"/>
              <a:buFont typeface="+mj-lt"/>
              <a:buAutoNum type="arabicPeriod"/>
            </a:pPr>
            <a:r>
              <a:rPr lang="en-US" dirty="0">
                <a:latin typeface="Arial" panose="020B0604020202020204" pitchFamily="34" charset="0"/>
                <a:cs typeface="Arial" panose="020B0604020202020204" pitchFamily="34" charset="0"/>
              </a:rPr>
              <a:t>MQTT messages are guided to the KAFKA broker through LENSES.io connector (MQTT-KAFKA connector)</a:t>
            </a:r>
          </a:p>
          <a:p>
            <a:pPr marL="571680" indent="-457200" algn="just">
              <a:spcBef>
                <a:spcPts val="601"/>
              </a:spcBef>
              <a:buClr>
                <a:schemeClr val="tx1">
                  <a:lumMod val="85000"/>
                </a:schemeClr>
              </a:buClr>
              <a:buSzPct val="80000"/>
              <a:buFont typeface="+mj-lt"/>
              <a:buAutoNum type="arabicPeriod"/>
            </a:pPr>
            <a:r>
              <a:rPr lang="en-US" dirty="0">
                <a:latin typeface="Arial" panose="020B0604020202020204" pitchFamily="34" charset="0"/>
                <a:cs typeface="Arial" panose="020B0604020202020204" pitchFamily="34" charset="0"/>
              </a:rPr>
              <a:t>The data is stored to MongoDB (KAFKA-MongoDB connector)</a:t>
            </a:r>
          </a:p>
          <a:p>
            <a:pPr marL="571680" indent="-457200" algn="just">
              <a:spcBef>
                <a:spcPts val="601"/>
              </a:spcBef>
              <a:buClr>
                <a:schemeClr val="tx1">
                  <a:lumMod val="85000"/>
                </a:schemeClr>
              </a:buClr>
              <a:buSzPct val="80000"/>
              <a:buFont typeface="+mj-lt"/>
              <a:buAutoNum type="arabicPeriod"/>
            </a:pPr>
            <a:r>
              <a:rPr lang="en-GB" dirty="0">
                <a:latin typeface="Arial" panose="020B0604020202020204" pitchFamily="34" charset="0"/>
                <a:cs typeface="Arial" panose="020B0604020202020204" pitchFamily="34" charset="0"/>
              </a:rPr>
              <a:t>JSON data format for the pipeline</a:t>
            </a:r>
          </a:p>
          <a:p>
            <a:pPr marL="571680" indent="-457200" algn="just">
              <a:spcBef>
                <a:spcPts val="601"/>
              </a:spcBef>
              <a:buClr>
                <a:schemeClr val="tx1">
                  <a:lumMod val="85000"/>
                </a:schemeClr>
              </a:buClr>
              <a:buSzPct val="80000"/>
              <a:buFont typeface="+mj-lt"/>
              <a:buAutoNum type="arabicPeriod"/>
            </a:pPr>
            <a:r>
              <a:rPr lang="en-US" dirty="0">
                <a:latin typeface="Arial" panose="020B0604020202020204" pitchFamily="34" charset="0"/>
                <a:cs typeface="Arial" panose="020B0604020202020204" pitchFamily="34" charset="0"/>
              </a:rPr>
              <a:t>The stored data can be utilized and exposed to the internet with the FLASK library</a:t>
            </a:r>
          </a:p>
          <a:p>
            <a:pPr marL="571680" indent="-457200" algn="just">
              <a:spcBef>
                <a:spcPts val="601"/>
              </a:spcBef>
              <a:buClr>
                <a:schemeClr val="tx1">
                  <a:lumMod val="85000"/>
                </a:schemeClr>
              </a:buClr>
              <a:buSzPct val="80000"/>
              <a:buFont typeface="+mj-lt"/>
              <a:buAutoNum type="arabicPeriod"/>
            </a:pPr>
            <a:r>
              <a:rPr lang="en-US" dirty="0">
                <a:latin typeface="Arial" panose="020B0604020202020204" pitchFamily="34" charset="0"/>
                <a:cs typeface="Arial" panose="020B0604020202020204" pitchFamily="34" charset="0"/>
              </a:rPr>
              <a:t>CLOUDFLARE proxies the traffic to its own infrastructure and offers security service</a:t>
            </a:r>
          </a:p>
          <a:p>
            <a:pPr marL="571680" indent="-457200" algn="just">
              <a:spcBef>
                <a:spcPts val="601"/>
              </a:spcBef>
              <a:buClr>
                <a:schemeClr val="tx1">
                  <a:lumMod val="85000"/>
                </a:schemeClr>
              </a:buClr>
              <a:buSzPct val="80000"/>
              <a:buFont typeface="+mj-lt"/>
              <a:buAutoNum type="arabicPeriod"/>
            </a:pPr>
            <a:r>
              <a:rPr lang="en-US" dirty="0">
                <a:latin typeface="Arial" panose="020B0604020202020204" pitchFamily="34" charset="0"/>
                <a:cs typeface="Arial" panose="020B0604020202020204" pitchFamily="34" charset="0"/>
              </a:rPr>
              <a:t>KEYCLOAK enables restricted access and role access to the exposed endpoints</a:t>
            </a:r>
            <a:endParaRPr lang="en-GB"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0C742BB-7577-4EE3-93E0-15EDAB075518}"/>
              </a:ext>
            </a:extLst>
          </p:cNvPr>
          <p:cNvSpPr txBox="1"/>
          <p:nvPr/>
        </p:nvSpPr>
        <p:spPr>
          <a:xfrm>
            <a:off x="682200" y="859580"/>
            <a:ext cx="3034123"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System Pipeline</a:t>
            </a:r>
            <a:endParaRPr lang="en-GB" sz="20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6B73238A-221A-404F-9113-9281B59A8E0F}"/>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4" name="Picture 4" descr="E:\Anastasis\Dropbox\[CERTH-ITI] Personal Repo\[Logos] CERTH &amp; CERTH-ITI\English\ITI-logo.jpg">
            <a:extLst>
              <a:ext uri="{FF2B5EF4-FFF2-40B4-BE49-F238E27FC236}">
                <a16:creationId xmlns:a16="http://schemas.microsoft.com/office/drawing/2014/main" id="{ED43CBF2-FE9C-4F5B-B894-D638AAFB9161}"/>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5" name="Picture 5" descr="E:\Anastasis\Dropbox\[CERTH-ITI] Personal Repo\[Logos] CERTH &amp; CERTH-ITI\English\CERTH LOGOentransparent.png">
            <a:extLst>
              <a:ext uri="{FF2B5EF4-FFF2-40B4-BE49-F238E27FC236}">
                <a16:creationId xmlns:a16="http://schemas.microsoft.com/office/drawing/2014/main" id="{A4A3FDF9-063E-4A77-B367-BA7B122761F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6" name="CustomShape 6">
            <a:extLst>
              <a:ext uri="{FF2B5EF4-FFF2-40B4-BE49-F238E27FC236}">
                <a16:creationId xmlns:a16="http://schemas.microsoft.com/office/drawing/2014/main" id="{48EE16E2-16CC-4F70-A47D-B33FB7CFB2CB}"/>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87E5D239-8A9B-46DD-88B5-1C4182D95207}"/>
              </a:ext>
            </a:extLst>
          </p:cNvPr>
          <p:cNvSpPr>
            <a:spLocks noGrp="1"/>
          </p:cNvSpPr>
          <p:nvPr>
            <p:ph type="sldNum" sz="quarter" idx="12"/>
          </p:nvPr>
        </p:nvSpPr>
        <p:spPr/>
        <p:txBody>
          <a:bodyPr/>
          <a:lstStyle/>
          <a:p>
            <a:fld id="{95288E07-0843-4558-80B5-C3FF8C286121}" type="slidenum">
              <a:rPr lang="en-GB" smtClean="0"/>
              <a:t>18</a:t>
            </a:fld>
            <a:endParaRPr lang="en-GB"/>
          </a:p>
        </p:txBody>
      </p:sp>
    </p:spTree>
    <p:extLst>
      <p:ext uri="{BB962C8B-B14F-4D97-AF65-F5344CB8AC3E}">
        <p14:creationId xmlns:p14="http://schemas.microsoft.com/office/powerpoint/2010/main" val="3743919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r>
              <a:rPr lang="en-GB" sz="3200" dirty="0">
                <a:latin typeface="Arial" panose="020B0604020202020204" pitchFamily="34" charset="0"/>
                <a:cs typeface="Arial" panose="020B0604020202020204" pitchFamily="34" charset="0"/>
              </a:rPr>
              <a:t>Connection results – Component Connection</a:t>
            </a:r>
            <a:endParaRPr lang="en-GB" sz="3200" b="1" dirty="0">
              <a:latin typeface="Arial" panose="020B0604020202020204" pitchFamily="34" charset="0"/>
              <a:cs typeface="Arial" panose="020B0604020202020204" pitchFamily="34" charset="0"/>
            </a:endParaRPr>
          </a:p>
        </p:txBody>
      </p:sp>
      <p:sp>
        <p:nvSpPr>
          <p:cNvPr id="10" name="CustomShape 2">
            <a:extLst>
              <a:ext uri="{FF2B5EF4-FFF2-40B4-BE49-F238E27FC236}">
                <a16:creationId xmlns:a16="http://schemas.microsoft.com/office/drawing/2014/main" id="{E57960F3-DE17-4DA6-B54B-44E9A176F07D}"/>
              </a:ext>
            </a:extLst>
          </p:cNvPr>
          <p:cNvSpPr/>
          <p:nvPr/>
        </p:nvSpPr>
        <p:spPr>
          <a:xfrm>
            <a:off x="616680" y="2981655"/>
            <a:ext cx="1095624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7380" indent="-342900" algn="just">
              <a:spcBef>
                <a:spcPts val="601"/>
              </a:spcBef>
              <a:buClr>
                <a:schemeClr val="tx1">
                  <a:lumMod val="85000"/>
                </a:schemeClr>
              </a:buClr>
              <a:buSzPct val="80000"/>
              <a:buFont typeface="Wingdings" panose="05000000000000000000" pitchFamily="2" charset="2"/>
              <a:buChar char="Ø"/>
            </a:pPr>
            <a:endParaRPr lang="en-US" sz="2000" dirty="0"/>
          </a:p>
        </p:txBody>
      </p:sp>
      <p:sp>
        <p:nvSpPr>
          <p:cNvPr id="6" name="TextBox 5">
            <a:extLst>
              <a:ext uri="{FF2B5EF4-FFF2-40B4-BE49-F238E27FC236}">
                <a16:creationId xmlns:a16="http://schemas.microsoft.com/office/drawing/2014/main" id="{20C742BB-7577-4EE3-93E0-15EDAB075518}"/>
              </a:ext>
            </a:extLst>
          </p:cNvPr>
          <p:cNvSpPr txBox="1"/>
          <p:nvPr/>
        </p:nvSpPr>
        <p:spPr>
          <a:xfrm>
            <a:off x="682199" y="859580"/>
            <a:ext cx="3743151"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MQTT Topic Name Structure</a:t>
            </a:r>
            <a:endParaRPr lang="en-GB" sz="2000" dirty="0">
              <a:latin typeface="Arial" panose="020B0604020202020204" pitchFamily="34" charset="0"/>
              <a:cs typeface="Arial" panose="020B0604020202020204" pitchFamily="34" charset="0"/>
            </a:endParaRPr>
          </a:p>
        </p:txBody>
      </p:sp>
      <p:pic>
        <p:nvPicPr>
          <p:cNvPr id="9" name="Content Placeholder 8">
            <a:extLst>
              <a:ext uri="{FF2B5EF4-FFF2-40B4-BE49-F238E27FC236}">
                <a16:creationId xmlns:a16="http://schemas.microsoft.com/office/drawing/2014/main" id="{8A9CC328-F1E7-4B14-9CF9-65EAA2AF88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7701" y="1342453"/>
            <a:ext cx="11131586" cy="1677594"/>
          </a:xfrm>
        </p:spPr>
      </p:pic>
      <p:sp>
        <p:nvSpPr>
          <p:cNvPr id="13" name="CustomShape 2">
            <a:extLst>
              <a:ext uri="{FF2B5EF4-FFF2-40B4-BE49-F238E27FC236}">
                <a16:creationId xmlns:a16="http://schemas.microsoft.com/office/drawing/2014/main" id="{394F841D-7C91-4303-90E3-319AE47E6CA0}"/>
              </a:ext>
            </a:extLst>
          </p:cNvPr>
          <p:cNvSpPr/>
          <p:nvPr/>
        </p:nvSpPr>
        <p:spPr>
          <a:xfrm>
            <a:off x="613736" y="3551815"/>
            <a:ext cx="10956240" cy="1421067"/>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common language</a:t>
            </a:r>
            <a:r>
              <a:rPr lang="en-US" dirty="0">
                <a:latin typeface="Arial" panose="020B0604020202020204" pitchFamily="34" charset="0"/>
                <a:cs typeface="Arial" panose="020B0604020202020204" pitchFamily="34" charset="0"/>
              </a:rPr>
              <a:t> has to be defined</a:t>
            </a:r>
          </a:p>
          <a:p>
            <a:pPr marL="455760" indent="-341280" algn="just">
              <a:spcBef>
                <a:spcPts val="601"/>
              </a:spcBef>
              <a:buClr>
                <a:schemeClr val="tx1">
                  <a:lumMod val="85000"/>
                </a:schemeClr>
              </a:buClr>
              <a:buSzPct val="80000"/>
              <a:buFont typeface="Wingdings" charset="2"/>
              <a:buChar char=""/>
            </a:pPr>
            <a:r>
              <a:rPr lang="en-US" dirty="0">
                <a:latin typeface="Arial" panose="020B0604020202020204" pitchFamily="34" charset="0"/>
                <a:cs typeface="Arial" panose="020B0604020202020204" pitchFamily="34" charset="0"/>
              </a:rPr>
              <a:t>Boosts the </a:t>
            </a:r>
            <a:r>
              <a:rPr lang="en-US" b="1" dirty="0">
                <a:latin typeface="Arial" panose="020B0604020202020204" pitchFamily="34" charset="0"/>
                <a:cs typeface="Arial" panose="020B0604020202020204" pitchFamily="34" charset="0"/>
              </a:rPr>
              <a:t>interoperability</a:t>
            </a:r>
            <a:r>
              <a:rPr lang="en-US" dirty="0">
                <a:latin typeface="Arial" panose="020B0604020202020204" pitchFamily="34" charset="0"/>
                <a:cs typeface="Arial" panose="020B0604020202020204" pitchFamily="34" charset="0"/>
              </a:rPr>
              <a:t> between different components</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Forces a </a:t>
            </a:r>
            <a:r>
              <a:rPr lang="en-GB" b="1" dirty="0">
                <a:latin typeface="Arial" panose="020B0604020202020204" pitchFamily="34" charset="0"/>
                <a:cs typeface="Arial" panose="020B0604020202020204" pitchFamily="34" charset="0"/>
              </a:rPr>
              <a:t>strict schema</a:t>
            </a:r>
            <a:r>
              <a:rPr lang="en-GB"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limiting the communication and the processing time of IDS to identify threats</a:t>
            </a:r>
            <a:endParaRPr lang="en-GB"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AC15E3EC-2DC4-4D0D-AEA2-D8F484CAA25C}"/>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7" name="Picture 4" descr="E:\Anastasis\Dropbox\[CERTH-ITI] Personal Repo\[Logos] CERTH &amp; CERTH-ITI\English\ITI-logo.jpg">
            <a:extLst>
              <a:ext uri="{FF2B5EF4-FFF2-40B4-BE49-F238E27FC236}">
                <a16:creationId xmlns:a16="http://schemas.microsoft.com/office/drawing/2014/main" id="{6C9B0619-BDE6-480B-9B74-7705CEF30D31}"/>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8" name="Picture 5" descr="E:\Anastasis\Dropbox\[CERTH-ITI] Personal Repo\[Logos] CERTH &amp; CERTH-ITI\English\CERTH LOGOentransparent.png">
            <a:extLst>
              <a:ext uri="{FF2B5EF4-FFF2-40B4-BE49-F238E27FC236}">
                <a16:creationId xmlns:a16="http://schemas.microsoft.com/office/drawing/2014/main" id="{D7C3CF3F-83D4-4A87-86C8-643BE8A3D2E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9" name="CustomShape 6">
            <a:extLst>
              <a:ext uri="{FF2B5EF4-FFF2-40B4-BE49-F238E27FC236}">
                <a16:creationId xmlns:a16="http://schemas.microsoft.com/office/drawing/2014/main" id="{DB7100CE-5565-4D4A-91C8-246C520B9EB6}"/>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F1F71980-65BF-4B85-9EA1-3C7C7B334B07}"/>
              </a:ext>
            </a:extLst>
          </p:cNvPr>
          <p:cNvSpPr>
            <a:spLocks noGrp="1"/>
          </p:cNvSpPr>
          <p:nvPr>
            <p:ph type="sldNum" sz="quarter" idx="12"/>
          </p:nvPr>
        </p:nvSpPr>
        <p:spPr/>
        <p:txBody>
          <a:bodyPr/>
          <a:lstStyle/>
          <a:p>
            <a:fld id="{95288E07-0843-4558-80B5-C3FF8C286121}" type="slidenum">
              <a:rPr lang="en-GB" smtClean="0"/>
              <a:t>19</a:t>
            </a:fld>
            <a:endParaRPr lang="en-GB"/>
          </a:p>
        </p:txBody>
      </p:sp>
    </p:spTree>
    <p:extLst>
      <p:ext uri="{BB962C8B-B14F-4D97-AF65-F5344CB8AC3E}">
        <p14:creationId xmlns:p14="http://schemas.microsoft.com/office/powerpoint/2010/main" val="2536135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023787"/>
            <a:ext cx="9504360" cy="73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spc="-1" dirty="0">
                <a:latin typeface="Arial" panose="020B0604020202020204" pitchFamily="34" charset="0"/>
                <a:ea typeface="DejaVu Sans"/>
                <a:cs typeface="Arial" panose="020B0604020202020204" pitchFamily="34" charset="0"/>
              </a:rPr>
              <a:t>Denial of Service (DOS)</a:t>
            </a:r>
          </a:p>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cs typeface="Arial" panose="020B0604020202020204" pitchFamily="34" charset="0"/>
              </a:rPr>
              <a:t>Distributed DOS (DDOS)</a:t>
            </a:r>
          </a:p>
        </p:txBody>
      </p:sp>
      <p:sp>
        <p:nvSpPr>
          <p:cNvPr id="354" name="CustomShape 2"/>
          <p:cNvSpPr/>
          <p:nvPr/>
        </p:nvSpPr>
        <p:spPr>
          <a:xfrm>
            <a:off x="682200" y="1941392"/>
            <a:ext cx="11509800" cy="66751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114480" algn="just">
              <a:spcBef>
                <a:spcPts val="601"/>
              </a:spcBef>
              <a:buClr>
                <a:schemeClr val="tx1">
                  <a:lumMod val="85000"/>
                </a:schemeClr>
              </a:buClr>
              <a:buSzPct val="80000"/>
            </a:pPr>
            <a:r>
              <a:rPr lang="en-US" sz="2000" dirty="0">
                <a:latin typeface="Arial" panose="020B0604020202020204" pitchFamily="34" charset="0"/>
                <a:cs typeface="Arial" panose="020B0604020202020204" pitchFamily="34" charset="0"/>
              </a:rPr>
              <a:t>DOS and DDOS attacks were performed to test the availability of SHOW system</a:t>
            </a:r>
            <a:r>
              <a:rPr lang="el-GR"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CLOUDFLARE managed to discover the attacks</a:t>
            </a:r>
            <a:r>
              <a:rPr lang="el-GR" sz="2000" dirty="0">
                <a:latin typeface="Arial" panose="020B0604020202020204" pitchFamily="34" charset="0"/>
                <a:cs typeface="Arial" panose="020B0604020202020204" pitchFamily="34" charset="0"/>
              </a:rPr>
              <a:t>.</a:t>
            </a:r>
            <a:endParaRPr lang="en-US" sz="2000" spc="-1"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r>
              <a:rPr lang="en-GB" sz="3200" dirty="0">
                <a:latin typeface="Arial" panose="020B0604020202020204" pitchFamily="34" charset="0"/>
                <a:cs typeface="Arial" panose="020B0604020202020204" pitchFamily="34" charset="0"/>
              </a:rPr>
              <a:t>Security Results </a:t>
            </a: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931848E-1E2A-4D00-8B50-960FDA41B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1683" y="2245438"/>
            <a:ext cx="6331416" cy="4007322"/>
          </a:xfrm>
          <a:prstGeom prst="rect">
            <a:avLst/>
          </a:prstGeom>
        </p:spPr>
      </p:pic>
      <p:sp>
        <p:nvSpPr>
          <p:cNvPr id="5" name="TextBox 4">
            <a:extLst>
              <a:ext uri="{FF2B5EF4-FFF2-40B4-BE49-F238E27FC236}">
                <a16:creationId xmlns:a16="http://schemas.microsoft.com/office/drawing/2014/main" id="{A2CFED4E-1BF3-4FBC-A0C5-C678AF3C14B7}"/>
              </a:ext>
            </a:extLst>
          </p:cNvPr>
          <p:cNvSpPr txBox="1"/>
          <p:nvPr/>
        </p:nvSpPr>
        <p:spPr>
          <a:xfrm>
            <a:off x="682200" y="2866176"/>
            <a:ext cx="4348480" cy="1754326"/>
          </a:xfrm>
          <a:prstGeom prst="rect">
            <a:avLst/>
          </a:prstGeom>
          <a:noFill/>
        </p:spPr>
        <p:txBody>
          <a:bodyPr wrap="square" rtlCol="0">
            <a:spAutoFit/>
          </a:bodyPr>
          <a:lstStyle/>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Under attack mode</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JavaScript challenge (</a:t>
            </a:r>
            <a:r>
              <a:rPr lang="en-GB" b="0" i="0" dirty="0">
                <a:effectLst/>
                <a:latin typeface="Arial" panose="020B0604020202020204" pitchFamily="34" charset="0"/>
                <a:cs typeface="Arial" panose="020B0604020202020204" pitchFamily="34" charset="0"/>
              </a:rPr>
              <a:t>CAPTCHA</a:t>
            </a:r>
            <a:r>
              <a:rPr lang="en-GB" b="0" i="0" dirty="0">
                <a:solidFill>
                  <a:srgbClr val="202124"/>
                </a:solidFill>
                <a:effectLst/>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Detailed Analytics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Cyber Security tools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SSL/TLS certificates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Edge to edge strict encryption</a:t>
            </a:r>
            <a:endParaRPr lang="en-GB"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82AFAAB3-39F3-48F9-B42B-BB6C7A7D9434}"/>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4" name="Picture 4" descr="E:\Anastasis\Dropbox\[CERTH-ITI] Personal Repo\[Logos] CERTH &amp; CERTH-ITI\English\ITI-logo.jpg">
            <a:extLst>
              <a:ext uri="{FF2B5EF4-FFF2-40B4-BE49-F238E27FC236}">
                <a16:creationId xmlns:a16="http://schemas.microsoft.com/office/drawing/2014/main" id="{38D94E2D-130D-42D9-AC95-1E729A6E7953}"/>
              </a:ext>
            </a:extLst>
          </p:cNvPr>
          <p:cNvPicPr>
            <a:picLocks noChangeAspect="1" noChangeArrowheads="1"/>
          </p:cNvPicPr>
          <p:nvPr/>
        </p:nvPicPr>
        <p:blipFill>
          <a:blip r:embed="rId4"/>
          <a:srcRect/>
          <a:stretch>
            <a:fillRect/>
          </a:stretch>
        </p:blipFill>
        <p:spPr bwMode="auto">
          <a:xfrm>
            <a:off x="2636889" y="6325732"/>
            <a:ext cx="508281" cy="401718"/>
          </a:xfrm>
          <a:prstGeom prst="rect">
            <a:avLst/>
          </a:prstGeom>
          <a:noFill/>
          <a:ln w="9525">
            <a:noFill/>
            <a:miter lim="800000"/>
            <a:headEnd/>
            <a:tailEnd/>
          </a:ln>
        </p:spPr>
      </p:pic>
      <p:pic>
        <p:nvPicPr>
          <p:cNvPr id="15" name="Picture 5" descr="E:\Anastasis\Dropbox\[CERTH-ITI] Personal Repo\[Logos] CERTH &amp; CERTH-ITI\English\CERTH LOGOentransparent.png">
            <a:extLst>
              <a:ext uri="{FF2B5EF4-FFF2-40B4-BE49-F238E27FC236}">
                <a16:creationId xmlns:a16="http://schemas.microsoft.com/office/drawing/2014/main" id="{CCAB8E57-359E-47F1-BEE8-C0A2BCE2067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6" name="CustomShape 6">
            <a:extLst>
              <a:ext uri="{FF2B5EF4-FFF2-40B4-BE49-F238E27FC236}">
                <a16:creationId xmlns:a16="http://schemas.microsoft.com/office/drawing/2014/main" id="{49FD8279-1085-48BA-8A9C-451252A958E3}"/>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6D577993-E837-4AA5-90C8-02D7679FCF80}"/>
              </a:ext>
            </a:extLst>
          </p:cNvPr>
          <p:cNvSpPr>
            <a:spLocks noGrp="1"/>
          </p:cNvSpPr>
          <p:nvPr>
            <p:ph type="sldNum" sz="quarter" idx="12"/>
          </p:nvPr>
        </p:nvSpPr>
        <p:spPr/>
        <p:txBody>
          <a:bodyPr/>
          <a:lstStyle/>
          <a:p>
            <a:fld id="{95288E07-0843-4558-80B5-C3FF8C286121}" type="slidenum">
              <a:rPr lang="en-GB" smtClean="0"/>
              <a:t>20</a:t>
            </a:fld>
            <a:endParaRPr lang="en-GB"/>
          </a:p>
        </p:txBody>
      </p:sp>
    </p:spTree>
    <p:extLst>
      <p:ext uri="{BB962C8B-B14F-4D97-AF65-F5344CB8AC3E}">
        <p14:creationId xmlns:p14="http://schemas.microsoft.com/office/powerpoint/2010/main" val="2414750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916540"/>
            <a:ext cx="9504360" cy="73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spc="-1" dirty="0">
                <a:latin typeface="Arial" panose="020B0604020202020204" pitchFamily="34" charset="0"/>
                <a:ea typeface="DejaVu Sans"/>
                <a:cs typeface="Arial" panose="020B0604020202020204" pitchFamily="34" charset="0"/>
              </a:rPr>
              <a:t>Man in the middle attack (</a:t>
            </a:r>
            <a:r>
              <a:rPr lang="en-GB" sz="2400" dirty="0">
                <a:latin typeface="Arial" panose="020B0604020202020204" pitchFamily="34" charset="0"/>
                <a:cs typeface="Arial" panose="020B0604020202020204" pitchFamily="34" charset="0"/>
              </a:rPr>
              <a:t>MITM) attack or spoofing</a:t>
            </a:r>
            <a:endParaRPr lang="en-US" sz="2400" spc="-1" dirty="0">
              <a:latin typeface="Arial" panose="020B0604020202020204" pitchFamily="34" charset="0"/>
              <a:ea typeface="DejaVu Sans"/>
              <a:cs typeface="Arial" panose="020B0604020202020204" pitchFamily="34" charset="0"/>
            </a:endParaRPr>
          </a:p>
        </p:txBody>
      </p:sp>
      <p:sp>
        <p:nvSpPr>
          <p:cNvPr id="354" name="CustomShape 2"/>
          <p:cNvSpPr/>
          <p:nvPr/>
        </p:nvSpPr>
        <p:spPr>
          <a:xfrm>
            <a:off x="580600" y="1451431"/>
            <a:ext cx="10706334" cy="66751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114480" algn="just">
              <a:spcBef>
                <a:spcPts val="601"/>
              </a:spcBef>
              <a:buClr>
                <a:schemeClr val="tx1">
                  <a:lumMod val="85000"/>
                </a:schemeClr>
              </a:buClr>
              <a:buSzPct val="80000"/>
            </a:pPr>
            <a:r>
              <a:rPr lang="en-US" dirty="0">
                <a:latin typeface="Arial" panose="020B0604020202020204" pitchFamily="34" charset="0"/>
                <a:cs typeface="Arial" panose="020B0604020202020204" pitchFamily="34" charset="0"/>
              </a:rPr>
              <a:t>A malicious user that gained access to the network is shown and could sniff the payload of the message in transit</a:t>
            </a:r>
            <a:endParaRPr lang="en-US" spc="-1"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r>
              <a:rPr lang="en-GB" sz="3200" dirty="0">
                <a:latin typeface="Arial" panose="020B0604020202020204" pitchFamily="34" charset="0"/>
                <a:cs typeface="Arial" panose="020B0604020202020204" pitchFamily="34" charset="0"/>
              </a:rPr>
              <a:t>Security Results </a:t>
            </a:r>
            <a:endParaRPr lang="en-GB" sz="32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7CE5200-FA69-46B8-A8C6-5CDC7ACED1F6}"/>
              </a:ext>
            </a:extLst>
          </p:cNvPr>
          <p:cNvPicPr>
            <a:picLocks noChangeAspect="1"/>
          </p:cNvPicPr>
          <p:nvPr/>
        </p:nvPicPr>
        <p:blipFill rotWithShape="1">
          <a:blip r:embed="rId3">
            <a:extLst>
              <a:ext uri="{28A0092B-C50C-407E-A947-70E740481C1C}">
                <a14:useLocalDpi xmlns:a14="http://schemas.microsoft.com/office/drawing/2010/main" val="0"/>
              </a:ext>
            </a:extLst>
          </a:blip>
          <a:srcRect l="2668" t="50000" r="73166" b="2143"/>
          <a:stretch/>
        </p:blipFill>
        <p:spPr>
          <a:xfrm>
            <a:off x="7957946" y="2178830"/>
            <a:ext cx="3328988" cy="3583024"/>
          </a:xfrm>
          <a:prstGeom prst="rect">
            <a:avLst/>
          </a:prstGeom>
        </p:spPr>
      </p:pic>
      <p:pic>
        <p:nvPicPr>
          <p:cNvPr id="9" name="Picture 8">
            <a:extLst>
              <a:ext uri="{FF2B5EF4-FFF2-40B4-BE49-F238E27FC236}">
                <a16:creationId xmlns:a16="http://schemas.microsoft.com/office/drawing/2014/main" id="{ED27A735-E484-4E43-B306-14DFA8F525E9}"/>
              </a:ext>
            </a:extLst>
          </p:cNvPr>
          <p:cNvPicPr>
            <a:picLocks noChangeAspect="1"/>
          </p:cNvPicPr>
          <p:nvPr/>
        </p:nvPicPr>
        <p:blipFill rotWithShape="1">
          <a:blip r:embed="rId4">
            <a:extLst>
              <a:ext uri="{28A0092B-C50C-407E-A947-70E740481C1C}">
                <a14:useLocalDpi xmlns:a14="http://schemas.microsoft.com/office/drawing/2010/main" val="0"/>
              </a:ext>
            </a:extLst>
          </a:blip>
          <a:srcRect l="3367" t="59207" r="64667" b="6568"/>
          <a:stretch/>
        </p:blipFill>
        <p:spPr>
          <a:xfrm>
            <a:off x="580600" y="2178830"/>
            <a:ext cx="6320179" cy="3583024"/>
          </a:xfrm>
          <a:prstGeom prst="rect">
            <a:avLst/>
          </a:prstGeom>
        </p:spPr>
      </p:pic>
      <p:sp>
        <p:nvSpPr>
          <p:cNvPr id="14" name="Rectangle 13">
            <a:extLst>
              <a:ext uri="{FF2B5EF4-FFF2-40B4-BE49-F238E27FC236}">
                <a16:creationId xmlns:a16="http://schemas.microsoft.com/office/drawing/2014/main" id="{9039E72B-0212-44AE-AEBF-327BD6A68499}"/>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5" name="Picture 4" descr="E:\Anastasis\Dropbox\[CERTH-ITI] Personal Repo\[Logos] CERTH &amp; CERTH-ITI\English\ITI-logo.jpg">
            <a:extLst>
              <a:ext uri="{FF2B5EF4-FFF2-40B4-BE49-F238E27FC236}">
                <a16:creationId xmlns:a16="http://schemas.microsoft.com/office/drawing/2014/main" id="{3E9D5E8E-8059-4521-B31D-BEC184461347}"/>
              </a:ext>
            </a:extLst>
          </p:cNvPr>
          <p:cNvPicPr>
            <a:picLocks noChangeAspect="1" noChangeArrowheads="1"/>
          </p:cNvPicPr>
          <p:nvPr/>
        </p:nvPicPr>
        <p:blipFill>
          <a:blip r:embed="rId5"/>
          <a:srcRect/>
          <a:stretch>
            <a:fillRect/>
          </a:stretch>
        </p:blipFill>
        <p:spPr bwMode="auto">
          <a:xfrm>
            <a:off x="2636889" y="6325732"/>
            <a:ext cx="508281" cy="401718"/>
          </a:xfrm>
          <a:prstGeom prst="rect">
            <a:avLst/>
          </a:prstGeom>
          <a:noFill/>
          <a:ln w="9525">
            <a:noFill/>
            <a:miter lim="800000"/>
            <a:headEnd/>
            <a:tailEnd/>
          </a:ln>
        </p:spPr>
      </p:pic>
      <p:pic>
        <p:nvPicPr>
          <p:cNvPr id="16" name="Picture 5" descr="E:\Anastasis\Dropbox\[CERTH-ITI] Personal Repo\[Logos] CERTH &amp; CERTH-ITI\English\CERTH LOGOentransparent.png">
            <a:extLst>
              <a:ext uri="{FF2B5EF4-FFF2-40B4-BE49-F238E27FC236}">
                <a16:creationId xmlns:a16="http://schemas.microsoft.com/office/drawing/2014/main" id="{1A097016-B553-4BFD-8E13-FC489AB506A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7" name="CustomShape 6">
            <a:extLst>
              <a:ext uri="{FF2B5EF4-FFF2-40B4-BE49-F238E27FC236}">
                <a16:creationId xmlns:a16="http://schemas.microsoft.com/office/drawing/2014/main" id="{654477AE-081A-4C3F-B596-CCFC351BD549}"/>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TextBox 1">
            <a:extLst>
              <a:ext uri="{FF2B5EF4-FFF2-40B4-BE49-F238E27FC236}">
                <a16:creationId xmlns:a16="http://schemas.microsoft.com/office/drawing/2014/main" id="{CD9D7052-7F4B-43D1-9D32-9FE8B89CFB81}"/>
              </a:ext>
            </a:extLst>
          </p:cNvPr>
          <p:cNvSpPr txBox="1"/>
          <p:nvPr/>
        </p:nvSpPr>
        <p:spPr>
          <a:xfrm>
            <a:off x="1673516" y="5753100"/>
            <a:ext cx="2943308" cy="369332"/>
          </a:xfrm>
          <a:prstGeom prst="rect">
            <a:avLst/>
          </a:prstGeom>
          <a:noFill/>
        </p:spPr>
        <p:txBody>
          <a:bodyPr wrap="square" rtlCol="0">
            <a:spAutoFit/>
          </a:bodyPr>
          <a:lstStyle/>
          <a:p>
            <a:r>
              <a:rPr lang="en-US" dirty="0"/>
              <a:t>Non encrypted message</a:t>
            </a:r>
            <a:endParaRPr lang="en-GB" dirty="0"/>
          </a:p>
        </p:txBody>
      </p:sp>
      <p:sp>
        <p:nvSpPr>
          <p:cNvPr id="18" name="TextBox 17">
            <a:extLst>
              <a:ext uri="{FF2B5EF4-FFF2-40B4-BE49-F238E27FC236}">
                <a16:creationId xmlns:a16="http://schemas.microsoft.com/office/drawing/2014/main" id="{A616D3F4-A8CC-45A4-A32D-3D44DECA020D}"/>
              </a:ext>
            </a:extLst>
          </p:cNvPr>
          <p:cNvSpPr txBox="1"/>
          <p:nvPr/>
        </p:nvSpPr>
        <p:spPr>
          <a:xfrm>
            <a:off x="8413860" y="5753100"/>
            <a:ext cx="2417160" cy="369332"/>
          </a:xfrm>
          <a:prstGeom prst="rect">
            <a:avLst/>
          </a:prstGeom>
          <a:noFill/>
        </p:spPr>
        <p:txBody>
          <a:bodyPr wrap="square" rtlCol="0">
            <a:spAutoFit/>
          </a:bodyPr>
          <a:lstStyle/>
          <a:p>
            <a:r>
              <a:rPr lang="en-US" dirty="0"/>
              <a:t>Encrypted message</a:t>
            </a:r>
            <a:endParaRPr lang="en-GB" dirty="0"/>
          </a:p>
        </p:txBody>
      </p:sp>
      <p:sp>
        <p:nvSpPr>
          <p:cNvPr id="3" name="Slide Number Placeholder 2">
            <a:extLst>
              <a:ext uri="{FF2B5EF4-FFF2-40B4-BE49-F238E27FC236}">
                <a16:creationId xmlns:a16="http://schemas.microsoft.com/office/drawing/2014/main" id="{3EDEBDF4-BA37-4170-A64A-57D06F397E47}"/>
              </a:ext>
            </a:extLst>
          </p:cNvPr>
          <p:cNvSpPr>
            <a:spLocks noGrp="1"/>
          </p:cNvSpPr>
          <p:nvPr>
            <p:ph type="sldNum" sz="quarter" idx="12"/>
          </p:nvPr>
        </p:nvSpPr>
        <p:spPr/>
        <p:txBody>
          <a:bodyPr/>
          <a:lstStyle/>
          <a:p>
            <a:fld id="{95288E07-0843-4558-80B5-C3FF8C286121}" type="slidenum">
              <a:rPr lang="en-GB" smtClean="0"/>
              <a:t>21</a:t>
            </a:fld>
            <a:endParaRPr lang="en-GB"/>
          </a:p>
        </p:txBody>
      </p:sp>
    </p:spTree>
    <p:extLst>
      <p:ext uri="{BB962C8B-B14F-4D97-AF65-F5344CB8AC3E}">
        <p14:creationId xmlns:p14="http://schemas.microsoft.com/office/powerpoint/2010/main" val="4057143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62512-F953-486E-8393-5A64A8FCA592}"/>
              </a:ext>
            </a:extLst>
          </p:cNvPr>
          <p:cNvSpPr>
            <a:spLocks noGrp="1"/>
          </p:cNvSpPr>
          <p:nvPr>
            <p:ph type="title"/>
          </p:nvPr>
        </p:nvSpPr>
        <p:spPr/>
        <p:txBody>
          <a:bodyPr/>
          <a:lstStyle/>
          <a:p>
            <a:r>
              <a:rPr lang="en-US" sz="6000" dirty="0">
                <a:latin typeface="Arial" panose="020B0604020202020204" pitchFamily="34" charset="0"/>
                <a:cs typeface="Arial" panose="020B0604020202020204" pitchFamily="34" charset="0"/>
              </a:rPr>
              <a:t>CONCLUSIONS AND FUTURE WORK</a:t>
            </a:r>
          </a:p>
        </p:txBody>
      </p:sp>
      <p:sp>
        <p:nvSpPr>
          <p:cNvPr id="9" name="CustomShape 3">
            <a:extLst>
              <a:ext uri="{FF2B5EF4-FFF2-40B4-BE49-F238E27FC236}">
                <a16:creationId xmlns:a16="http://schemas.microsoft.com/office/drawing/2014/main" id="{4F130ACB-95CE-403F-B3DF-98D85E487BAC}"/>
              </a:ext>
            </a:extLst>
          </p:cNvPr>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10" name="Rectangle 9">
            <a:extLst>
              <a:ext uri="{FF2B5EF4-FFF2-40B4-BE49-F238E27FC236}">
                <a16:creationId xmlns:a16="http://schemas.microsoft.com/office/drawing/2014/main" id="{6D72A006-D0CD-428D-AB56-AE3AED15BE38}"/>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1" name="Picture 4" descr="E:\Anastasis\Dropbox\[CERTH-ITI] Personal Repo\[Logos] CERTH &amp; CERTH-ITI\English\ITI-logo.jpg">
            <a:extLst>
              <a:ext uri="{FF2B5EF4-FFF2-40B4-BE49-F238E27FC236}">
                <a16:creationId xmlns:a16="http://schemas.microsoft.com/office/drawing/2014/main" id="{ECB39EBB-D2BA-4F06-B5EC-22CE12FDFBC9}"/>
              </a:ext>
            </a:extLst>
          </p:cNvPr>
          <p:cNvPicPr>
            <a:picLocks noChangeAspect="1" noChangeArrowheads="1"/>
          </p:cNvPicPr>
          <p:nvPr/>
        </p:nvPicPr>
        <p:blipFill>
          <a:blip r:embed="rId3"/>
          <a:srcRect/>
          <a:stretch>
            <a:fillRect/>
          </a:stretch>
        </p:blipFill>
        <p:spPr bwMode="auto">
          <a:xfrm>
            <a:off x="2636889" y="6325732"/>
            <a:ext cx="508281" cy="401718"/>
          </a:xfrm>
          <a:prstGeom prst="rect">
            <a:avLst/>
          </a:prstGeom>
          <a:noFill/>
          <a:ln w="9525">
            <a:noFill/>
            <a:miter lim="800000"/>
            <a:headEnd/>
            <a:tailEnd/>
          </a:ln>
        </p:spPr>
      </p:pic>
      <p:pic>
        <p:nvPicPr>
          <p:cNvPr id="12" name="Picture 5" descr="E:\Anastasis\Dropbox\[CERTH-ITI] Personal Repo\[Logos] CERTH &amp; CERTH-ITI\English\CERTH LOGOentransparent.png">
            <a:extLst>
              <a:ext uri="{FF2B5EF4-FFF2-40B4-BE49-F238E27FC236}">
                <a16:creationId xmlns:a16="http://schemas.microsoft.com/office/drawing/2014/main" id="{1EDA672E-306D-43A9-81A8-5C45D65A8F0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3" name="CustomShape 6">
            <a:extLst>
              <a:ext uri="{FF2B5EF4-FFF2-40B4-BE49-F238E27FC236}">
                <a16:creationId xmlns:a16="http://schemas.microsoft.com/office/drawing/2014/main" id="{44644418-FA52-44FF-AE4D-CC5D1A146A56}"/>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0C7EA8F3-B1C7-491C-82DB-498667E0FCE2}"/>
              </a:ext>
            </a:extLst>
          </p:cNvPr>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496334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682200" y="1404720"/>
            <a:ext cx="2121960" cy="5053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Conclusion</a:t>
            </a:r>
            <a:endParaRPr lang="en-US" sz="2400" b="0" strike="noStrike" spc="-1" dirty="0">
              <a:latin typeface="Arial" panose="020B0604020202020204" pitchFamily="34" charset="0"/>
              <a:cs typeface="Arial" panose="020B0604020202020204" pitchFamily="34" charset="0"/>
            </a:endParaRPr>
          </a:p>
        </p:txBody>
      </p:sp>
      <p:sp>
        <p:nvSpPr>
          <p:cNvPr id="354" name="CustomShape 2"/>
          <p:cNvSpPr/>
          <p:nvPr/>
        </p:nvSpPr>
        <p:spPr>
          <a:xfrm>
            <a:off x="682200" y="1981800"/>
            <a:ext cx="5332520" cy="341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114480" algn="just">
              <a:spcBef>
                <a:spcPts val="601"/>
              </a:spcBef>
              <a:buClr>
                <a:schemeClr val="tx1">
                  <a:lumMod val="85000"/>
                </a:schemeClr>
              </a:buClr>
              <a:buSzPct val="80000"/>
            </a:pPr>
            <a:r>
              <a:rPr lang="en-GB" dirty="0">
                <a:latin typeface="Arial" panose="020B0604020202020204" pitchFamily="34" charset="0"/>
                <a:cs typeface="Arial" panose="020B0604020202020204" pitchFamily="34" charset="0"/>
              </a:rPr>
              <a:t>The suggested architecture is</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Safe</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Robust</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Open Source</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Easy to implement</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Satisfies the CIA triangle of cyber security</a:t>
            </a:r>
          </a:p>
          <a:p>
            <a:pPr marL="455760" indent="-341280" algn="just">
              <a:spcBef>
                <a:spcPts val="601"/>
              </a:spcBef>
              <a:buClr>
                <a:schemeClr val="tx1">
                  <a:lumMod val="85000"/>
                </a:schemeClr>
              </a:buClr>
              <a:buSzPct val="80000"/>
              <a:buFont typeface="Wingdings" charset="2"/>
              <a:buChar char=""/>
            </a:pPr>
            <a:endParaRPr lang="en-GB" dirty="0">
              <a:latin typeface="Arial" panose="020B0604020202020204" pitchFamily="34" charset="0"/>
              <a:cs typeface="Arial" panose="020B0604020202020204" pitchFamily="34" charset="0"/>
            </a:endParaRPr>
          </a:p>
        </p:txBody>
      </p:sp>
      <p:sp>
        <p:nvSpPr>
          <p:cNvPr id="355" name="CustomShape 3"/>
          <p:cNvSpPr/>
          <p:nvPr/>
        </p:nvSpPr>
        <p:spPr>
          <a:xfrm>
            <a:off x="4038480" y="6356520"/>
            <a:ext cx="41126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n-GB" sz="1800" dirty="0"/>
              <a:t>PCI 2021</a:t>
            </a:r>
          </a:p>
        </p:txBody>
      </p:sp>
      <p:sp>
        <p:nvSpPr>
          <p:cNvPr id="356" name="CustomShape 4"/>
          <p:cNvSpPr/>
          <p:nvPr/>
        </p:nvSpPr>
        <p:spPr>
          <a:xfrm>
            <a:off x="682200" y="257760"/>
            <a:ext cx="8940240" cy="93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pPr>
            <a:r>
              <a:rPr lang="en-US" sz="3200" b="1" dirty="0">
                <a:latin typeface="Arial" panose="020B0604020202020204" pitchFamily="34" charset="0"/>
                <a:cs typeface="Arial" panose="020B0604020202020204" pitchFamily="34" charset="0"/>
              </a:rPr>
              <a:t>CONCLUSIONS AND FUTURE WORK</a:t>
            </a:r>
            <a:endParaRPr lang="en-US" sz="3200" b="1" strike="noStrike" spc="-1" dirty="0">
              <a:latin typeface="Arial" panose="020B0604020202020204" pitchFamily="34" charset="0"/>
              <a:ea typeface="DejaVu Sans"/>
              <a:cs typeface="Arial" panose="020B0604020202020204" pitchFamily="34" charset="0"/>
            </a:endParaRPr>
          </a:p>
        </p:txBody>
      </p:sp>
      <p:sp>
        <p:nvSpPr>
          <p:cNvPr id="6" name="CustomShape 1">
            <a:extLst>
              <a:ext uri="{FF2B5EF4-FFF2-40B4-BE49-F238E27FC236}">
                <a16:creationId xmlns:a16="http://schemas.microsoft.com/office/drawing/2014/main" id="{22E82686-8CBD-4E09-972E-BAEFE4808240}"/>
              </a:ext>
            </a:extLst>
          </p:cNvPr>
          <p:cNvSpPr/>
          <p:nvPr/>
        </p:nvSpPr>
        <p:spPr>
          <a:xfrm>
            <a:off x="6014720" y="1404720"/>
            <a:ext cx="298824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7200" indent="-453960">
              <a:lnSpc>
                <a:spcPct val="100000"/>
              </a:lnSpc>
              <a:buClr>
                <a:schemeClr val="tx1">
                  <a:lumMod val="85000"/>
                </a:schemeClr>
              </a:buClr>
              <a:buFont typeface="Wingdings" charset="2"/>
              <a:buChar char=""/>
            </a:pPr>
            <a:r>
              <a:rPr lang="en-US" sz="2400" b="0" strike="noStrike" spc="-1" dirty="0">
                <a:latin typeface="Arial" panose="020B0604020202020204" pitchFamily="34" charset="0"/>
                <a:ea typeface="DejaVu Sans"/>
                <a:cs typeface="Arial" panose="020B0604020202020204" pitchFamily="34" charset="0"/>
              </a:rPr>
              <a:t>Future work</a:t>
            </a:r>
            <a:endParaRPr lang="en-US" sz="2400" b="0" strike="noStrike" spc="-1" dirty="0">
              <a:latin typeface="Arial" panose="020B0604020202020204" pitchFamily="34" charset="0"/>
              <a:cs typeface="Arial" panose="020B0604020202020204" pitchFamily="34" charset="0"/>
            </a:endParaRPr>
          </a:p>
        </p:txBody>
      </p:sp>
      <p:sp>
        <p:nvSpPr>
          <p:cNvPr id="7" name="CustomShape 2">
            <a:extLst>
              <a:ext uri="{FF2B5EF4-FFF2-40B4-BE49-F238E27FC236}">
                <a16:creationId xmlns:a16="http://schemas.microsoft.com/office/drawing/2014/main" id="{0D1DAC4A-FC5B-4656-8651-77D3AB24EC4A}"/>
              </a:ext>
            </a:extLst>
          </p:cNvPr>
          <p:cNvSpPr/>
          <p:nvPr/>
        </p:nvSpPr>
        <p:spPr>
          <a:xfrm>
            <a:off x="6014720" y="1981800"/>
            <a:ext cx="5332520" cy="246372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114480" algn="just">
              <a:spcBef>
                <a:spcPts val="601"/>
              </a:spcBef>
              <a:buClr>
                <a:schemeClr val="tx1">
                  <a:lumMod val="85000"/>
                </a:schemeClr>
              </a:buClr>
              <a:buSzPct val="80000"/>
            </a:pPr>
            <a:r>
              <a:rPr lang="en-US" dirty="0">
                <a:latin typeface="Arial" panose="020B0604020202020204" pitchFamily="34" charset="0"/>
                <a:cs typeface="Arial" panose="020B0604020202020204" pitchFamily="34" charset="0"/>
              </a:rPr>
              <a:t>As a future work </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Intrusion Detection System (IDS)</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Secure Controller Area Network (CAN)</a:t>
            </a:r>
          </a:p>
          <a:p>
            <a:pPr marL="455760" indent="-341280" algn="just">
              <a:spcBef>
                <a:spcPts val="601"/>
              </a:spcBef>
              <a:buClr>
                <a:schemeClr val="tx1">
                  <a:lumMod val="85000"/>
                </a:schemeClr>
              </a:buClr>
              <a:buSzPct val="80000"/>
              <a:buFont typeface="Wingdings" charset="2"/>
              <a:buChar char=""/>
            </a:pPr>
            <a:r>
              <a:rPr lang="en-GB" dirty="0">
                <a:latin typeface="Arial" panose="020B0604020202020204" pitchFamily="34" charset="0"/>
                <a:cs typeface="Arial" panose="020B0604020202020204" pitchFamily="34" charset="0"/>
              </a:rPr>
              <a:t>Secure Light Detection and Ranging (LIDAR)</a:t>
            </a:r>
          </a:p>
        </p:txBody>
      </p:sp>
      <p:sp>
        <p:nvSpPr>
          <p:cNvPr id="13" name="Rectangle 12">
            <a:extLst>
              <a:ext uri="{FF2B5EF4-FFF2-40B4-BE49-F238E27FC236}">
                <a16:creationId xmlns:a16="http://schemas.microsoft.com/office/drawing/2014/main" id="{39DF6297-D414-4F97-BD26-217F179AAD30}"/>
              </a:ext>
            </a:extLst>
          </p:cNvPr>
          <p:cNvSpPr/>
          <p:nvPr/>
        </p:nvSpPr>
        <p:spPr>
          <a:xfrm>
            <a:off x="1035463" y="6312994"/>
            <a:ext cx="1449412" cy="43693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14" name="Picture 4" descr="E:\Anastasis\Dropbox\[CERTH-ITI] Personal Repo\[Logos] CERTH &amp; CERTH-ITI\English\ITI-logo.jpg">
            <a:extLst>
              <a:ext uri="{FF2B5EF4-FFF2-40B4-BE49-F238E27FC236}">
                <a16:creationId xmlns:a16="http://schemas.microsoft.com/office/drawing/2014/main" id="{79A91E9A-DBA8-4689-BE2F-6E352C2EDCF8}"/>
              </a:ext>
            </a:extLst>
          </p:cNvPr>
          <p:cNvPicPr>
            <a:picLocks noChangeAspect="1" noChangeArrowheads="1"/>
          </p:cNvPicPr>
          <p:nvPr/>
        </p:nvPicPr>
        <p:blipFill>
          <a:blip r:embed="rId2"/>
          <a:srcRect/>
          <a:stretch>
            <a:fillRect/>
          </a:stretch>
        </p:blipFill>
        <p:spPr bwMode="auto">
          <a:xfrm>
            <a:off x="2636889" y="6325732"/>
            <a:ext cx="508281" cy="401718"/>
          </a:xfrm>
          <a:prstGeom prst="rect">
            <a:avLst/>
          </a:prstGeom>
          <a:noFill/>
          <a:ln w="9525">
            <a:noFill/>
            <a:miter lim="800000"/>
            <a:headEnd/>
            <a:tailEnd/>
          </a:ln>
        </p:spPr>
      </p:pic>
      <p:pic>
        <p:nvPicPr>
          <p:cNvPr id="15" name="Picture 5" descr="E:\Anastasis\Dropbox\[CERTH-ITI] Personal Repo\[Logos] CERTH &amp; CERTH-ITI\English\CERTH LOGOentransparent.png">
            <a:extLst>
              <a:ext uri="{FF2B5EF4-FFF2-40B4-BE49-F238E27FC236}">
                <a16:creationId xmlns:a16="http://schemas.microsoft.com/office/drawing/2014/main" id="{14784DE8-C6A0-44E2-8A26-071E2014513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720"/>
                    </a14:imgEffect>
                  </a14:imgLayer>
                </a14:imgProps>
              </a:ext>
            </a:extLst>
          </a:blip>
          <a:srcRect/>
          <a:stretch>
            <a:fillRect/>
          </a:stretch>
        </p:blipFill>
        <p:spPr bwMode="auto">
          <a:xfrm>
            <a:off x="1035464" y="6312994"/>
            <a:ext cx="1449411" cy="427195"/>
          </a:xfrm>
          <a:prstGeom prst="rect">
            <a:avLst/>
          </a:prstGeom>
          <a:noFill/>
          <a:ln w="9525">
            <a:noFill/>
            <a:miter lim="800000"/>
            <a:headEnd/>
            <a:tailEnd/>
          </a:ln>
        </p:spPr>
      </p:pic>
      <p:sp>
        <p:nvSpPr>
          <p:cNvPr id="16" name="CustomShape 6">
            <a:extLst>
              <a:ext uri="{FF2B5EF4-FFF2-40B4-BE49-F238E27FC236}">
                <a16:creationId xmlns:a16="http://schemas.microsoft.com/office/drawing/2014/main" id="{E950FA1B-38C4-4159-BF49-05DD67806122}"/>
              </a:ext>
            </a:extLst>
          </p:cNvPr>
          <p:cNvSpPr/>
          <p:nvPr/>
        </p:nvSpPr>
        <p:spPr>
          <a:xfrm>
            <a:off x="10767809" y="6356520"/>
            <a:ext cx="1624621"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pPr>
            <a:r>
              <a:rPr lang="el-GR" sz="1800" dirty="0"/>
              <a:t>27/11/2021</a:t>
            </a:r>
            <a:endParaRPr lang="en-GB" sz="1800" dirty="0"/>
          </a:p>
        </p:txBody>
      </p:sp>
      <p:sp>
        <p:nvSpPr>
          <p:cNvPr id="2" name="Slide Number Placeholder 1">
            <a:extLst>
              <a:ext uri="{FF2B5EF4-FFF2-40B4-BE49-F238E27FC236}">
                <a16:creationId xmlns:a16="http://schemas.microsoft.com/office/drawing/2014/main" id="{0670CF88-E107-4160-9119-06AB9FA2A65D}"/>
              </a:ext>
            </a:extLst>
          </p:cNvPr>
          <p:cNvSpPr>
            <a:spLocks noGrp="1"/>
          </p:cNvSpPr>
          <p:nvPr>
            <p:ph type="sldNum" sz="quarter" idx="12"/>
          </p:nvPr>
        </p:nvSpPr>
        <p:spPr/>
        <p:txBody>
          <a:bodyPr/>
          <a:lstStyle/>
          <a:p>
            <a:fld id="{95288E07-0843-4558-80B5-C3FF8C286121}" type="slidenum">
              <a:rPr lang="en-GB" smtClean="0"/>
              <a:t>23</a:t>
            </a:fld>
            <a:endParaRPr lang="en-GB"/>
          </a:p>
        </p:txBody>
      </p:sp>
    </p:spTree>
    <p:extLst>
      <p:ext uri="{BB962C8B-B14F-4D97-AF65-F5344CB8AC3E}">
        <p14:creationId xmlns:p14="http://schemas.microsoft.com/office/powerpoint/2010/main" val="3635477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CustomShape 1"/>
          <p:cNvSpPr/>
          <p:nvPr/>
        </p:nvSpPr>
        <p:spPr>
          <a:xfrm>
            <a:off x="1716840" y="686160"/>
            <a:ext cx="8944200" cy="132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a:lnSpc>
                <a:spcPct val="100000"/>
              </a:lnSpc>
            </a:pPr>
            <a:r>
              <a:rPr lang="en-US" sz="4000" b="1" strike="noStrike" spc="-1" dirty="0">
                <a:latin typeface="Franklin Gothic Medium"/>
                <a:ea typeface="DejaVu Sans"/>
              </a:rPr>
              <a:t>Thank you!</a:t>
            </a:r>
            <a:endParaRPr lang="en-US" sz="4000" b="0" strike="noStrike" spc="-1" dirty="0">
              <a:latin typeface="Arial"/>
            </a:endParaRPr>
          </a:p>
        </p:txBody>
      </p:sp>
      <p:sp>
        <p:nvSpPr>
          <p:cNvPr id="3" name="Text Box 21">
            <a:extLst>
              <a:ext uri="{FF2B5EF4-FFF2-40B4-BE49-F238E27FC236}">
                <a16:creationId xmlns:a16="http://schemas.microsoft.com/office/drawing/2014/main" id="{57FF9259-EF46-4E76-AFC1-336C32ACD8ED}"/>
              </a:ext>
            </a:extLst>
          </p:cNvPr>
          <p:cNvSpPr txBox="1">
            <a:spLocks noChangeArrowheads="1"/>
          </p:cNvSpPr>
          <p:nvPr/>
        </p:nvSpPr>
        <p:spPr bwMode="auto">
          <a:xfrm>
            <a:off x="2879904" y="4113911"/>
            <a:ext cx="349845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tabLst>
                <a:tab pos="1484313" algn="l"/>
              </a:tabLst>
              <a:defRPr/>
            </a:pPr>
            <a:r>
              <a:rPr lang="en-US" altLang="en-US" sz="1600" b="1" dirty="0">
                <a:solidFill>
                  <a:schemeClr val="tx1">
                    <a:lumMod val="65000"/>
                    <a:lumOff val="35000"/>
                  </a:schemeClr>
                </a:solidFill>
                <a:effectLst>
                  <a:outerShdw blurRad="38100" dist="38100" dir="2700000" algn="tl">
                    <a:srgbClr val="C0C0C0"/>
                  </a:outerShdw>
                </a:effectLst>
                <a:latin typeface="Arial" panose="020B0604020202020204" pitchFamily="34" charset="0"/>
                <a:cs typeface="Arial" panose="020B0604020202020204" pitchFamily="34" charset="0"/>
              </a:rPr>
              <a:t>Contact Details: Antonios Lalas</a:t>
            </a:r>
            <a:r>
              <a:rPr lang="en-US" altLang="en-US" sz="1600" dirty="0">
                <a:solidFill>
                  <a:srgbClr val="FF0000"/>
                </a:solidFill>
                <a:effectLst>
                  <a:outerShdw blurRad="38100" dist="38100" dir="2700000" algn="tl">
                    <a:srgbClr val="C0C0C0"/>
                  </a:outerShdw>
                </a:effectLst>
                <a:latin typeface="Arial" panose="020B0604020202020204" pitchFamily="34" charset="0"/>
                <a:cs typeface="Arial" panose="020B0604020202020204" pitchFamily="34" charset="0"/>
              </a:rPr>
              <a:t>    </a:t>
            </a:r>
          </a:p>
          <a:p>
            <a:pPr>
              <a:tabLst>
                <a:tab pos="1484313" algn="l"/>
              </a:tabLst>
              <a:defRPr/>
            </a:pPr>
            <a:r>
              <a:rPr lang="en-US" altLang="en-US" sz="1600" dirty="0">
                <a:solidFill>
                  <a:srgbClr val="FF0000"/>
                </a:solidFill>
                <a:effectLst>
                  <a:outerShdw blurRad="38100" dist="38100" dir="2700000" algn="tl">
                    <a:srgbClr val="C0C0C0"/>
                  </a:outerShdw>
                </a:effectLst>
                <a:latin typeface="Arial" panose="020B0604020202020204" pitchFamily="34" charset="0"/>
                <a:cs typeface="Arial" panose="020B0604020202020204" pitchFamily="34" charset="0"/>
              </a:rPr>
              <a:t>  	  </a:t>
            </a:r>
            <a:r>
              <a:rPr lang="en-US" altLang="en-US" sz="1600" i="1" dirty="0">
                <a:effectLst>
                  <a:outerShdw blurRad="38100" dist="38100" dir="2700000" algn="tl">
                    <a:srgbClr val="C0C0C0"/>
                  </a:outerShdw>
                </a:effectLst>
                <a:latin typeface="Arial" panose="020B0604020202020204" pitchFamily="34" charset="0"/>
                <a:cs typeface="Arial" panose="020B0604020202020204" pitchFamily="34" charset="0"/>
              </a:rPr>
              <a:t>lalas@iti.gr</a:t>
            </a:r>
            <a:endParaRPr lang="el-GR" altLang="en-US" sz="1600" b="0" i="1" dirty="0">
              <a:effectLst>
                <a:outerShdw blurRad="38100" dist="38100" dir="2700000" algn="tl">
                  <a:srgbClr val="C0C0C0"/>
                </a:outerShdw>
              </a:effectLst>
              <a:latin typeface="Arial" panose="020B0604020202020204" pitchFamily="34" charset="0"/>
              <a:cs typeface="Arial" panose="020B0604020202020204" pitchFamily="34" charset="0"/>
            </a:endParaRPr>
          </a:p>
        </p:txBody>
      </p:sp>
      <p:pic>
        <p:nvPicPr>
          <p:cNvPr id="4" name="Picture 2" descr="E:\Anastasis\Dropbox\[CERTH-ITI] Personal Repo\[Logos] CERTH &amp; CERTH-ITI\English\ITI-logo.jpg">
            <a:extLst>
              <a:ext uri="{FF2B5EF4-FFF2-40B4-BE49-F238E27FC236}">
                <a16:creationId xmlns:a16="http://schemas.microsoft.com/office/drawing/2014/main" id="{4A42323B-C3F7-451C-9736-BF6CC1BC949C}"/>
              </a:ext>
            </a:extLst>
          </p:cNvPr>
          <p:cNvPicPr>
            <a:picLocks noChangeAspect="1" noChangeArrowheads="1"/>
          </p:cNvPicPr>
          <p:nvPr/>
        </p:nvPicPr>
        <p:blipFill>
          <a:blip r:embed="rId2"/>
          <a:srcRect/>
          <a:stretch>
            <a:fillRect/>
          </a:stretch>
        </p:blipFill>
        <p:spPr bwMode="auto">
          <a:xfrm>
            <a:off x="261938" y="4027174"/>
            <a:ext cx="1795462" cy="1343025"/>
          </a:xfrm>
          <a:prstGeom prst="rect">
            <a:avLst/>
          </a:prstGeom>
          <a:noFill/>
          <a:ln w="9525">
            <a:noFill/>
            <a:miter lim="800000"/>
            <a:headEnd/>
            <a:tailEnd/>
          </a:ln>
        </p:spPr>
      </p:pic>
      <p:sp>
        <p:nvSpPr>
          <p:cNvPr id="5" name="Rectangle 4">
            <a:extLst>
              <a:ext uri="{FF2B5EF4-FFF2-40B4-BE49-F238E27FC236}">
                <a16:creationId xmlns:a16="http://schemas.microsoft.com/office/drawing/2014/main" id="{5512D4DC-D180-44BA-9EC1-539D7C564634}"/>
              </a:ext>
            </a:extLst>
          </p:cNvPr>
          <p:cNvSpPr/>
          <p:nvPr/>
        </p:nvSpPr>
        <p:spPr>
          <a:xfrm>
            <a:off x="2879904" y="4818073"/>
            <a:ext cx="4956580" cy="646331"/>
          </a:xfrm>
          <a:prstGeom prst="rect">
            <a:avLst/>
          </a:prstGeom>
        </p:spPr>
        <p:txBody>
          <a:bodyPr wrap="square">
            <a:spAutoFit/>
          </a:bodyPr>
          <a:lstStyle/>
          <a:p>
            <a:pPr fontAlgn="auto">
              <a:spcBef>
                <a:spcPts val="0"/>
              </a:spcBef>
              <a:spcAft>
                <a:spcPts val="0"/>
              </a:spcAft>
              <a:defRPr/>
            </a:pPr>
            <a:r>
              <a:rPr lang="en-US" altLang="en-US" b="1" dirty="0">
                <a:solidFill>
                  <a:schemeClr val="tx1">
                    <a:lumMod val="65000"/>
                    <a:lumOff val="35000"/>
                  </a:schemeClr>
                </a:solidFill>
                <a:effectLst>
                  <a:outerShdw blurRad="38100" dist="38100" dir="2700000" algn="tl">
                    <a:srgbClr val="C0C0C0"/>
                  </a:outerShdw>
                </a:effectLst>
              </a:rPr>
              <a:t>Centre of Research &amp; Technology - Hellas</a:t>
            </a:r>
          </a:p>
          <a:p>
            <a:pPr fontAlgn="auto">
              <a:spcBef>
                <a:spcPts val="0"/>
              </a:spcBef>
              <a:spcAft>
                <a:spcPts val="0"/>
              </a:spcAft>
              <a:defRPr/>
            </a:pPr>
            <a:r>
              <a:rPr lang="en-US" altLang="en-US" dirty="0">
                <a:solidFill>
                  <a:schemeClr val="tx1">
                    <a:lumMod val="65000"/>
                    <a:lumOff val="35000"/>
                  </a:schemeClr>
                </a:solidFill>
                <a:effectLst>
                  <a:outerShdw blurRad="38100" dist="38100" dir="2700000" algn="tl">
                    <a:srgbClr val="C0C0C0"/>
                  </a:outerShdw>
                </a:effectLst>
              </a:rPr>
              <a:t>Information Technologies Institute</a:t>
            </a:r>
            <a:endParaRPr lang="el-GR" altLang="en-US" dirty="0">
              <a:solidFill>
                <a:schemeClr val="tx1">
                  <a:lumMod val="65000"/>
                  <a:lumOff val="35000"/>
                </a:schemeClr>
              </a:solidFill>
              <a:effectLst>
                <a:outerShdw blurRad="38100" dist="38100" dir="2700000" algn="tl">
                  <a:srgbClr val="C0C0C0"/>
                </a:outerShdw>
              </a:effectLst>
            </a:endParaRPr>
          </a:p>
        </p:txBody>
      </p:sp>
      <p:sp>
        <p:nvSpPr>
          <p:cNvPr id="2" name="Rectangle 1">
            <a:extLst>
              <a:ext uri="{FF2B5EF4-FFF2-40B4-BE49-F238E27FC236}">
                <a16:creationId xmlns:a16="http://schemas.microsoft.com/office/drawing/2014/main" id="{B28BF5F4-DBC7-487F-ADB5-5F474F89DA02}"/>
              </a:ext>
            </a:extLst>
          </p:cNvPr>
          <p:cNvSpPr/>
          <p:nvPr/>
        </p:nvSpPr>
        <p:spPr>
          <a:xfrm>
            <a:off x="2499360" y="4680975"/>
            <a:ext cx="969264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89930B40-49CD-4CFD-AEFE-5887D0C8BD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938" y="5310880"/>
            <a:ext cx="1277645" cy="1277645"/>
          </a:xfrm>
          <a:prstGeom prst="rect">
            <a:avLst/>
          </a:prstGeom>
          <a:effectLst>
            <a:glow rad="76200">
              <a:schemeClr val="tx1">
                <a:alpha val="40000"/>
              </a:schemeClr>
            </a:glow>
          </a:effectLst>
        </p:spPr>
      </p:pic>
      <p:sp>
        <p:nvSpPr>
          <p:cNvPr id="10" name="Rectangle 9">
            <a:extLst>
              <a:ext uri="{FF2B5EF4-FFF2-40B4-BE49-F238E27FC236}">
                <a16:creationId xmlns:a16="http://schemas.microsoft.com/office/drawing/2014/main" id="{DD188EF8-8894-422F-A9A1-956DBB4A3012}"/>
              </a:ext>
            </a:extLst>
          </p:cNvPr>
          <p:cNvSpPr/>
          <p:nvPr/>
        </p:nvSpPr>
        <p:spPr>
          <a:xfrm>
            <a:off x="1913186" y="5588735"/>
            <a:ext cx="106532" cy="736847"/>
          </a:xfrm>
          <a:prstGeom prst="rect">
            <a:avLst/>
          </a:prstGeom>
          <a:solidFill>
            <a:srgbClr val="003399"/>
          </a:solidFill>
          <a:effectLst>
            <a:glow rad="38100">
              <a:schemeClr val="accent4">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59007142-FB76-4279-AD69-D06D12010291}"/>
              </a:ext>
            </a:extLst>
          </p:cNvPr>
          <p:cNvSpPr txBox="1"/>
          <p:nvPr/>
        </p:nvSpPr>
        <p:spPr>
          <a:xfrm>
            <a:off x="2277170" y="5588735"/>
            <a:ext cx="2521259" cy="738664"/>
          </a:xfrm>
          <a:prstGeom prst="rect">
            <a:avLst/>
          </a:prstGeom>
          <a:noFill/>
        </p:spPr>
        <p:txBody>
          <a:bodyPr wrap="square" rtlCol="0">
            <a:spAutoFit/>
          </a:bodyPr>
          <a:lstStyle/>
          <a:p>
            <a:r>
              <a:rPr lang="en-US" sz="1400" dirty="0"/>
              <a:t>Horizon 2020</a:t>
            </a:r>
          </a:p>
          <a:p>
            <a:r>
              <a:rPr lang="en-US" sz="1400" dirty="0"/>
              <a:t>European Union Funding</a:t>
            </a:r>
          </a:p>
          <a:p>
            <a:r>
              <a:rPr lang="en-US" sz="1400" dirty="0"/>
              <a:t>For Research &amp; Innovation</a:t>
            </a:r>
            <a:endParaRPr lang="en-GB" sz="1400" dirty="0"/>
          </a:p>
        </p:txBody>
      </p:sp>
      <p:sp>
        <p:nvSpPr>
          <p:cNvPr id="12" name="TextBox 11">
            <a:extLst>
              <a:ext uri="{FF2B5EF4-FFF2-40B4-BE49-F238E27FC236}">
                <a16:creationId xmlns:a16="http://schemas.microsoft.com/office/drawing/2014/main" id="{DED36BD5-CAE6-4304-8C22-59193D471E06}"/>
              </a:ext>
            </a:extLst>
          </p:cNvPr>
          <p:cNvSpPr txBox="1"/>
          <p:nvPr/>
        </p:nvSpPr>
        <p:spPr>
          <a:xfrm>
            <a:off x="4729688" y="5580370"/>
            <a:ext cx="7315880" cy="738664"/>
          </a:xfrm>
          <a:prstGeom prst="rect">
            <a:avLst/>
          </a:prstGeom>
          <a:noFill/>
        </p:spPr>
        <p:txBody>
          <a:bodyPr wrap="square">
            <a:spAutoFit/>
          </a:bodyPr>
          <a:lstStyle/>
          <a:p>
            <a:pPr algn="just"/>
            <a:r>
              <a:rPr lang="en-US" sz="1400" dirty="0"/>
              <a:t>This work is funded by the European Union’s Horizon 2020 Research and Innovation Program through SHOW project (</a:t>
            </a:r>
            <a:r>
              <a:rPr lang="en-US" sz="1400" dirty="0">
                <a:hlinkClick r:id="rId4"/>
              </a:rPr>
              <a:t>https://show-project.eu/</a:t>
            </a:r>
            <a:r>
              <a:rPr lang="en-US" sz="1400" dirty="0"/>
              <a:t>) under Grant Agreement No. 875530</a:t>
            </a:r>
          </a:p>
        </p:txBody>
      </p:sp>
      <p:pic>
        <p:nvPicPr>
          <p:cNvPr id="24" name="Picture 23">
            <a:extLst>
              <a:ext uri="{FF2B5EF4-FFF2-40B4-BE49-F238E27FC236}">
                <a16:creationId xmlns:a16="http://schemas.microsoft.com/office/drawing/2014/main" id="{D5689053-942B-43EE-A9C2-CEE1298416D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534146" y="1246951"/>
            <a:ext cx="3706964" cy="2780223"/>
          </a:xfrm>
          <a:prstGeom prst="rect">
            <a:avLst/>
          </a:prstGeom>
        </p:spPr>
      </p:pic>
      <p:sp>
        <p:nvSpPr>
          <p:cNvPr id="27" name="Rectangle 26">
            <a:extLst>
              <a:ext uri="{FF2B5EF4-FFF2-40B4-BE49-F238E27FC236}">
                <a16:creationId xmlns:a16="http://schemas.microsoft.com/office/drawing/2014/main" id="{428B30A7-5399-490F-950B-065662239395}"/>
              </a:ext>
            </a:extLst>
          </p:cNvPr>
          <p:cNvSpPr/>
          <p:nvPr/>
        </p:nvSpPr>
        <p:spPr>
          <a:xfrm>
            <a:off x="271656" y="2721945"/>
            <a:ext cx="3627146" cy="108740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pic>
        <p:nvPicPr>
          <p:cNvPr id="28" name="Picture 5" descr="E:\Anastasis\Dropbox\[CERTH-ITI] Personal Repo\[Logos] CERTH &amp; CERTH-ITI\English\CERTH LOGOentransparent.png">
            <a:extLst>
              <a:ext uri="{FF2B5EF4-FFF2-40B4-BE49-F238E27FC236}">
                <a16:creationId xmlns:a16="http://schemas.microsoft.com/office/drawing/2014/main" id="{95C39AA7-E1F1-4585-BD89-E23CC224E48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8720"/>
                    </a14:imgEffect>
                  </a14:imgLayer>
                </a14:imgProps>
              </a:ext>
            </a:extLst>
          </a:blip>
          <a:srcRect/>
          <a:stretch>
            <a:fillRect/>
          </a:stretch>
        </p:blipFill>
        <p:spPr bwMode="auto">
          <a:xfrm>
            <a:off x="271657" y="2721946"/>
            <a:ext cx="3571485" cy="1052648"/>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462EAB75-F10E-442F-A580-6376E05DB9A9}"/>
              </a:ext>
            </a:extLst>
          </p:cNvPr>
          <p:cNvSpPr>
            <a:spLocks noGrp="1"/>
          </p:cNvSpPr>
          <p:nvPr>
            <p:ph type="sldNum" sz="quarter" idx="12"/>
          </p:nvPr>
        </p:nvSpPr>
        <p:spPr/>
        <p:txBody>
          <a:bodyPr/>
          <a:lstStyle/>
          <a:p>
            <a:fld id="{95288E07-0843-4558-80B5-C3FF8C286121}" type="slidenum">
              <a:rPr lang="en-GB" smtClean="0"/>
              <a:t>24</a:t>
            </a:fld>
            <a:endParaRPr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1595E"/>
      </a:dk2>
      <a:lt2>
        <a:srgbClr val="E7E6E6"/>
      </a:lt2>
      <a:accent1>
        <a:srgbClr val="410099"/>
      </a:accent1>
      <a:accent2>
        <a:srgbClr val="50B848"/>
      </a:accent2>
      <a:accent3>
        <a:srgbClr val="F4EB00"/>
      </a:accent3>
      <a:accent4>
        <a:srgbClr val="6D63AC"/>
      </a:accent4>
      <a:accent5>
        <a:srgbClr val="7BC975"/>
      </a:accent5>
      <a:accent6>
        <a:srgbClr val="F9F366"/>
      </a:accent6>
      <a:hlink>
        <a:srgbClr val="410099"/>
      </a:hlink>
      <a:folHlink>
        <a:srgbClr val="6D63A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SHOW-TEMPL-A-ERC-002-01_-_SHOW_PPT_template</Template>
  <TotalTime>1551</TotalTime>
  <Words>1620</Words>
  <Application>Microsoft Office PowerPoint</Application>
  <PresentationFormat>Widescreen</PresentationFormat>
  <Paragraphs>263</Paragraphs>
  <Slides>24</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Century Gothic</vt:lpstr>
      <vt:lpstr>Franklin Gothic Book</vt:lpstr>
      <vt:lpstr>Franklin Gothic Medium</vt:lpstr>
      <vt:lpstr>Times New Roman</vt:lpstr>
      <vt:lpstr>Wingdings</vt:lpstr>
      <vt:lpstr>Wingdings 3</vt:lpstr>
      <vt:lpstr>Ion</vt:lpstr>
      <vt:lpstr>PowerPoint Presentation</vt:lpstr>
      <vt:lpstr>Presentation Outline</vt:lpstr>
      <vt:lpstr>PowerPoint Presentation</vt:lpstr>
      <vt:lpstr>SHOW SOLUTION</vt:lpstr>
      <vt:lpstr>PowerPoint Presentation</vt:lpstr>
      <vt:lpstr>PowerPoint Presentation</vt:lpstr>
      <vt:lpstr>PowerPoint Presentation</vt:lpstr>
      <vt:lpstr>PowerPoint Presentation</vt:lpstr>
      <vt:lpstr>PowerPoint Presentation</vt:lpstr>
      <vt:lpstr>PowerPoint Presentation</vt:lpstr>
      <vt:lpstr>SHOW SOLUTION</vt:lpstr>
      <vt:lpstr>PowerPoint Presentation</vt:lpstr>
      <vt:lpstr>PowerPoint Presentation</vt:lpstr>
      <vt:lpstr>PowerPoint Presentation</vt:lpstr>
      <vt:lpstr>PowerPoint Presentation</vt:lpstr>
      <vt:lpstr>PowerPoint Presentation</vt:lpstr>
      <vt:lpstr>EXPERIMENTATION</vt:lpstr>
      <vt:lpstr>PowerPoint Presentation</vt:lpstr>
      <vt:lpstr>PowerPoint Presentation</vt:lpstr>
      <vt:lpstr>PowerPoint Presentation</vt:lpstr>
      <vt:lpstr>PowerPoint Presentation</vt:lpstr>
      <vt:lpstr>CONCLUSIONS AND FUTURE WORK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Partner Board Meeting #1</dc:title>
  <dc:creator>CORNET Henriette</dc:creator>
  <cp:lastModifiedBy>Athanasios Sersemis</cp:lastModifiedBy>
  <cp:revision>234</cp:revision>
  <dcterms:created xsi:type="dcterms:W3CDTF">2020-06-08T13:29:01Z</dcterms:created>
  <dcterms:modified xsi:type="dcterms:W3CDTF">2021-11-27T09:07:34Z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2</vt:i4>
  </property>
  <property fmtid="{D5CDD505-2E9C-101B-9397-08002B2CF9AE}" pid="3" name="HyperlinksChanged">
    <vt:bool>false</vt:bool>
  </property>
  <property fmtid="{D5CDD505-2E9C-101B-9397-08002B2CF9AE}" pid="4" name="LinksUpToDate">
    <vt:bool>false</vt:bool>
  </property>
  <property fmtid="{D5CDD505-2E9C-101B-9397-08002B2CF9AE}" pid="5" name="MMClips">
    <vt:i4>0</vt:i4>
  </property>
  <property fmtid="{D5CDD505-2E9C-101B-9397-08002B2CF9AE}" pid="6" name="Notes">
    <vt:i4>1</vt:i4>
  </property>
  <property fmtid="{D5CDD505-2E9C-101B-9397-08002B2CF9AE}" pid="7" name="PresentationFormat">
    <vt:lpwstr>Widescreen</vt:lpwstr>
  </property>
  <property fmtid="{D5CDD505-2E9C-101B-9397-08002B2CF9AE}" pid="8" name="ScaleCrop">
    <vt:bool>false</vt:bool>
  </property>
  <property fmtid="{D5CDD505-2E9C-101B-9397-08002B2CF9AE}" pid="9" name="ShareDoc">
    <vt:bool>false</vt:bool>
  </property>
  <property fmtid="{D5CDD505-2E9C-101B-9397-08002B2CF9AE}" pid="10" name="Slides">
    <vt:i4>24</vt:i4>
  </property>
</Properties>
</file>